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310" r:id="rId2"/>
    <p:sldId id="311" r:id="rId3"/>
    <p:sldId id="261" r:id="rId4"/>
    <p:sldId id="314" r:id="rId5"/>
    <p:sldId id="259" r:id="rId6"/>
    <p:sldId id="268" r:id="rId7"/>
    <p:sldId id="257" r:id="rId8"/>
    <p:sldId id="315" r:id="rId9"/>
    <p:sldId id="316" r:id="rId10"/>
    <p:sldId id="317" r:id="rId11"/>
    <p:sldId id="264" r:id="rId12"/>
    <p:sldId id="318" r:id="rId13"/>
    <p:sldId id="319" r:id="rId14"/>
    <p:sldId id="320" r:id="rId15"/>
    <p:sldId id="321" r:id="rId16"/>
    <p:sldId id="269" r:id="rId17"/>
  </p:sldIdLst>
  <p:sldSz cx="18288000" cy="10287000"/>
  <p:notesSz cx="6858000" cy="9144000"/>
  <p:embeddedFontLst>
    <p:embeddedFont>
      <p:font typeface="Anton" pitchFamily="2" charset="0"/>
      <p:regular r:id="rId19"/>
    </p:embeddedFont>
    <p:embeddedFont>
      <p:font typeface="Antonio Bold" panose="020B0604020202020204" charset="0"/>
      <p:regular r:id="rId20"/>
    </p:embeddedFont>
    <p:embeddedFont>
      <p:font typeface="Cambria Math" panose="02040503050406030204" pitchFamily="18" charset="0"/>
      <p:regular r:id="rId21"/>
    </p:embeddedFont>
    <p:embeddedFont>
      <p:font typeface="Canva Sans Italics" panose="020B0604020202020204" charset="0"/>
      <p:regular r:id="rId22"/>
    </p:embeddedFont>
    <p:embeddedFont>
      <p:font typeface="Inter Bold" panose="020B0604020202020204" charset="0"/>
      <p:regular r:id="rId23"/>
    </p:embeddedFont>
    <p:embeddedFont>
      <p:font typeface="Lexend SemiBold" panose="020B0604020202020204" charset="0"/>
      <p:regular r:id="rId24"/>
      <p:bold r:id="rId25"/>
    </p:embeddedFont>
    <p:embeddedFont>
      <p:font typeface="Norwester" panose="020B0604020202020204" charset="0"/>
      <p:regular r:id="rId26"/>
    </p:embeddedFont>
    <p:embeddedFont>
      <p:font typeface="Sansita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36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j3WBIt8UOBS7f/kIHtV5uQhlvN6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A2FBAD-1634-4B7C-A8F8-0006AF803326}">
  <a:tblStyle styleId="{D9A2FBAD-1634-4B7C-A8F8-0006AF8033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222" autoAdjust="0"/>
  </p:normalViewPr>
  <p:slideViewPr>
    <p:cSldViewPr snapToGrid="0">
      <p:cViewPr varScale="1">
        <p:scale>
          <a:sx n="45" d="100"/>
          <a:sy n="45" d="100"/>
        </p:scale>
        <p:origin x="1234" y="34"/>
      </p:cViewPr>
      <p:guideLst>
        <p:guide orient="horz" pos="213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0T10:10:22.8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436 0 24575,'1'265'0,"-4"307"0,-8-423 0,7-127 0,-1 0 0,-1-1 0,0 1 0,-15 30 0,6-20 0,-10 26 0,-3-1 0,-3-1 0,-50 69 0,50-86 0,12-17 0,2 0 0,0 1 0,2 1 0,1 0 0,-19 43 0,20-29 0,2 1 0,2 0 0,2 1 0,-4 59 0,7 165 0,5-209 0,9 2008 0,-11-1915 0,-1-4 0,22 208 0,5-190 0,17 154 0,-9-69 0,-24-208 0,1 0 0,2 0 0,1 0 0,22 42 0,51 107 0,-58-120 0,3-1 0,70 109 0,-90-160 0,1-1 0,1 0 0,1 0 0,0-1 0,28 20 0,-42-33 0,1 0 0,-1 0 0,1-1 0,0 1 0,-1-1 0,1 1 0,0 0 0,0-1 0,-1 1 0,1-1 0,0 0 0,0 1 0,0-1 0,0 0 0,-1 1 0,1-1 0,0 0 0,0 0 0,0 0 0,0 0 0,0 0 0,0 0 0,0 0 0,1 0 0,-1-2 0,-1 0 0,1 0 0,-1 0 0,0 1 0,0-1 0,0 0 0,0 0 0,0 0 0,0 0 0,0 1 0,-1-4 0,-3-28 0,2 19 0,0 0 0,0-1 0,2 1 0,0 0 0,0-1 0,1 1 0,1-1 0,1 1 0,0 0 0,0 0 0,7-13 0,8-13 0,3 0 0,43-61 0,-10 17 0,-39 60 0,23-42 0,4 2 0,88-105 0,-105 143 0,-10 12 0,-1 0 0,-1-1 0,0 0 0,-1-1 0,-1 0 0,0-1 0,-1 0 0,7-19 0,-10 13 0,-1 0 0,-1 0 0,-1 0 0,-1 0 0,-1-1 0,-1 1 0,-3-32 0,-29-167 0,14 127 0,-8-97 0,-1-272 0,24 402 0,-3 1 0,-2 0 0,-3 0 0,-21-68 0,6 41 0,5 0 0,3-2 0,-8-144 0,25-328 0,3 312 0,1 170 0,21-127 0,-19 184 0,0 0 0,2 1 0,0 0 0,22-41 0,-14 32 0,16-45 0,34-113 0,38-124 0,-93 265 0,-2-1 0,4-92 0,-13-97 0,-3 136 0,2 42 0,-4 1 0,-1-1 0,-23-89 0,25 135 0,-43-150 0,36 133 0,-2 1 0,-1 0 0,-21-33 0,15 32-682,-28-32-1,-33-23-6143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0T10:10:34.19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24575,'24'0'0,"16"0"0,25 16 0,26 5 0,29 7 0,10 7 0,-1-3 0,2 26 0,-22 2-8191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0T10:10:35.17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20T10:10:37.79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1328 24575,'81'2'0,"0"4"0,111 23 0,78 15-1667,-122-22-891,263 72-1,-366-79 2842,-2 3 0,0 0-1,55 34 1,-40-17 2585,75 33-1,-100-54-2887,1-2-1,1-1 1,69 13-1,-14-13 21,112 0 0,93-17 0,-132 2 0,-38 3 0,-37 2 0,0-4 0,100-16 0,-148 12 0,44-7 0,-1-4 0,106-36 0,-102 22 0,-28 12 0,0-3 0,-1-3 0,77-47 0,-7-16 0,82-50 0,-146 104 0,32-17 0,133-95 0,15-53 0,-199 164 0,0 2 0,58-32 0,53-39 0,-120 77 0,-2-1 0,-1-1 0,-2-2 0,36-45 0,-37 34 0,-15 19 0,2 1 0,0 0 0,2 1 0,0 1 0,36-30 0,-21 26 0,1 2 0,1 1 0,1 1 0,0 3 0,2 1 0,0 1 0,1 3 0,0 1 0,1 1 0,0 3 0,46-3 0,30 2-1365,-13 6-5461</inkml:trace>
</inkml:ink>
</file>

<file path=ppt/media/image1.png>
</file>

<file path=ppt/media/image10.tmp>
</file>

<file path=ppt/media/image11.tmp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tmp>
</file>

<file path=ppt/media/image3.jpeg>
</file>

<file path=ppt/media/image4.png>
</file>

<file path=ppt/media/image5.png>
</file>

<file path=ppt/media/image6.png>
</file>

<file path=ppt/media/image7.jpg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857500" y="512763"/>
            <a:ext cx="3429000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988FC4-88D6-5A62-D410-4CA7C015F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0EB7C2-6D89-00BC-13EB-A47591150C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474E57-8522-6936-0BE9-35D132F8E5C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481A350-436B-054A-66BD-3F5F15CFE0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408C955-3882-2D71-DFCC-3978254902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FF84DE-4B51-5CA0-BA09-AD37B2F55D6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ABF299-BA86-6BD8-5C1E-DD829BB39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68874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>
          <a:extLst>
            <a:ext uri="{FF2B5EF4-FFF2-40B4-BE49-F238E27FC236}">
              <a16:creationId xmlns:a16="http://schemas.microsoft.com/office/drawing/2014/main" id="{7968F37C-D81F-EDEE-E2A9-021800855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4d42e25399_0_128:notes">
            <a:extLst>
              <a:ext uri="{FF2B5EF4-FFF2-40B4-BE49-F238E27FC236}">
                <a16:creationId xmlns:a16="http://schemas.microsoft.com/office/drawing/2014/main" id="{F69F22A9-7478-A68A-75E9-C513CA512CB4}"/>
              </a:ext>
            </a:extLst>
          </p:cNvPr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g34d42e25399_0_128:notes">
            <a:extLst>
              <a:ext uri="{FF2B5EF4-FFF2-40B4-BE49-F238E27FC236}">
                <a16:creationId xmlns:a16="http://schemas.microsoft.com/office/drawing/2014/main" id="{3B4BEF25-5DA3-3DDE-6E76-2823F65B3B70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04" name="Google Shape;204;g34d42e25399_0_128:notes">
            <a:extLst>
              <a:ext uri="{FF2B5EF4-FFF2-40B4-BE49-F238E27FC236}">
                <a16:creationId xmlns:a16="http://schemas.microsoft.com/office/drawing/2014/main" id="{8EE799B4-2F96-CC35-A0F4-993A1FEC820D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g34d42e25399_0_128:notes">
            <a:extLst>
              <a:ext uri="{FF2B5EF4-FFF2-40B4-BE49-F238E27FC236}">
                <a16:creationId xmlns:a16="http://schemas.microsoft.com/office/drawing/2014/main" id="{8CAAEAD6-839E-9B7C-3620-B3C48894FD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g34d42e25399_0_128:notes">
            <a:extLst>
              <a:ext uri="{FF2B5EF4-FFF2-40B4-BE49-F238E27FC236}">
                <a16:creationId xmlns:a16="http://schemas.microsoft.com/office/drawing/2014/main" id="{EFF4780C-816B-0118-52F8-965AA5CD7A6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34d42e25399_0_128:notes">
            <a:extLst>
              <a:ext uri="{FF2B5EF4-FFF2-40B4-BE49-F238E27FC236}">
                <a16:creationId xmlns:a16="http://schemas.microsoft.com/office/drawing/2014/main" id="{F4742B11-5EA3-AF33-5E9C-7FE653263E7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54946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4d42e25399_0_164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g34d42e25399_0_164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45" name="Google Shape;345;g34d42e25399_0_164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6" name="Google Shape;346;g34d42e25399_0_164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7" name="Google Shape;347;g34d42e25399_0_164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g34d42e25399_0_164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>
          <a:extLst>
            <a:ext uri="{FF2B5EF4-FFF2-40B4-BE49-F238E27FC236}">
              <a16:creationId xmlns:a16="http://schemas.microsoft.com/office/drawing/2014/main" id="{C081730B-2D2A-DAAF-8CA0-79F9853F3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>
            <a:extLst>
              <a:ext uri="{FF2B5EF4-FFF2-40B4-BE49-F238E27FC236}">
                <a16:creationId xmlns:a16="http://schemas.microsoft.com/office/drawing/2014/main" id="{976E4213-444A-97BF-5615-9F1D7530323B}"/>
              </a:ext>
            </a:extLst>
          </p:cNvPr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:notes">
            <a:extLst>
              <a:ext uri="{FF2B5EF4-FFF2-40B4-BE49-F238E27FC236}">
                <a16:creationId xmlns:a16="http://schemas.microsoft.com/office/drawing/2014/main" id="{73D90C36-D756-EEA8-E2D2-BD438764A78A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8" name="Google Shape;178;p2:notes">
            <a:extLst>
              <a:ext uri="{FF2B5EF4-FFF2-40B4-BE49-F238E27FC236}">
                <a16:creationId xmlns:a16="http://schemas.microsoft.com/office/drawing/2014/main" id="{A55127CB-9C48-A1F5-477C-2CDFABB82332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2:notes">
            <a:extLst>
              <a:ext uri="{FF2B5EF4-FFF2-40B4-BE49-F238E27FC236}">
                <a16:creationId xmlns:a16="http://schemas.microsoft.com/office/drawing/2014/main" id="{8F6BAE72-56C1-F3A8-0D19-9B605A9C0F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0" name="Google Shape;180;p2:notes">
            <a:extLst>
              <a:ext uri="{FF2B5EF4-FFF2-40B4-BE49-F238E27FC236}">
                <a16:creationId xmlns:a16="http://schemas.microsoft.com/office/drawing/2014/main" id="{7D29170E-70C1-E951-4033-B0911CC21D8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:notes">
            <a:extLst>
              <a:ext uri="{FF2B5EF4-FFF2-40B4-BE49-F238E27FC236}">
                <a16:creationId xmlns:a16="http://schemas.microsoft.com/office/drawing/2014/main" id="{3EBFA54A-5C13-1C1C-6F83-61610777943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63408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>
          <a:extLst>
            <a:ext uri="{FF2B5EF4-FFF2-40B4-BE49-F238E27FC236}">
              <a16:creationId xmlns:a16="http://schemas.microsoft.com/office/drawing/2014/main" id="{F50FF23E-D600-20F0-5EB3-35127E64A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>
            <a:extLst>
              <a:ext uri="{FF2B5EF4-FFF2-40B4-BE49-F238E27FC236}">
                <a16:creationId xmlns:a16="http://schemas.microsoft.com/office/drawing/2014/main" id="{B2BAD2F1-44BF-DF81-7C07-20684D257448}"/>
              </a:ext>
            </a:extLst>
          </p:cNvPr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:notes">
            <a:extLst>
              <a:ext uri="{FF2B5EF4-FFF2-40B4-BE49-F238E27FC236}">
                <a16:creationId xmlns:a16="http://schemas.microsoft.com/office/drawing/2014/main" id="{DF718D32-22E7-26F0-DD42-B0DC1FA66C1D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8" name="Google Shape;178;p2:notes">
            <a:extLst>
              <a:ext uri="{FF2B5EF4-FFF2-40B4-BE49-F238E27FC236}">
                <a16:creationId xmlns:a16="http://schemas.microsoft.com/office/drawing/2014/main" id="{88467044-B188-E33E-1DBC-72BD00C7905E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2:notes">
            <a:extLst>
              <a:ext uri="{FF2B5EF4-FFF2-40B4-BE49-F238E27FC236}">
                <a16:creationId xmlns:a16="http://schemas.microsoft.com/office/drawing/2014/main" id="{43C00C1B-4C65-FCD4-91FB-499415FDD4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0" name="Google Shape;180;p2:notes">
            <a:extLst>
              <a:ext uri="{FF2B5EF4-FFF2-40B4-BE49-F238E27FC236}">
                <a16:creationId xmlns:a16="http://schemas.microsoft.com/office/drawing/2014/main" id="{E1D18DF4-2B44-6FF9-BB18-36538CA15A9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:notes">
            <a:extLst>
              <a:ext uri="{FF2B5EF4-FFF2-40B4-BE49-F238E27FC236}">
                <a16:creationId xmlns:a16="http://schemas.microsoft.com/office/drawing/2014/main" id="{F5AB3DAC-B523-AF3A-5B42-72F784ADE77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6686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>
          <a:extLst>
            <a:ext uri="{FF2B5EF4-FFF2-40B4-BE49-F238E27FC236}">
              <a16:creationId xmlns:a16="http://schemas.microsoft.com/office/drawing/2014/main" id="{A00B142D-4D1F-05CD-D174-DC4FE5D40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>
            <a:extLst>
              <a:ext uri="{FF2B5EF4-FFF2-40B4-BE49-F238E27FC236}">
                <a16:creationId xmlns:a16="http://schemas.microsoft.com/office/drawing/2014/main" id="{87B04123-009D-D0C2-C630-E80B9460C29A}"/>
              </a:ext>
            </a:extLst>
          </p:cNvPr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:notes">
            <a:extLst>
              <a:ext uri="{FF2B5EF4-FFF2-40B4-BE49-F238E27FC236}">
                <a16:creationId xmlns:a16="http://schemas.microsoft.com/office/drawing/2014/main" id="{35EFF85D-0BD9-DE6D-5499-E426894EA79B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8" name="Google Shape;178;p2:notes">
            <a:extLst>
              <a:ext uri="{FF2B5EF4-FFF2-40B4-BE49-F238E27FC236}">
                <a16:creationId xmlns:a16="http://schemas.microsoft.com/office/drawing/2014/main" id="{8F2E14DC-21F8-D33C-918D-B16733A20886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2:notes">
            <a:extLst>
              <a:ext uri="{FF2B5EF4-FFF2-40B4-BE49-F238E27FC236}">
                <a16:creationId xmlns:a16="http://schemas.microsoft.com/office/drawing/2014/main" id="{62D3790D-8028-2511-5C15-CD33B63A89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0" name="Google Shape;180;p2:notes">
            <a:extLst>
              <a:ext uri="{FF2B5EF4-FFF2-40B4-BE49-F238E27FC236}">
                <a16:creationId xmlns:a16="http://schemas.microsoft.com/office/drawing/2014/main" id="{3A4FFFC0-4A2D-9F71-A0C0-43EB52BEF2AF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:notes">
            <a:extLst>
              <a:ext uri="{FF2B5EF4-FFF2-40B4-BE49-F238E27FC236}">
                <a16:creationId xmlns:a16="http://schemas.microsoft.com/office/drawing/2014/main" id="{5CF61981-706F-5685-ACF5-1E7875122BC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0960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>
          <a:extLst>
            <a:ext uri="{FF2B5EF4-FFF2-40B4-BE49-F238E27FC236}">
              <a16:creationId xmlns:a16="http://schemas.microsoft.com/office/drawing/2014/main" id="{0C86C0C8-8918-D496-5403-6044B63B2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>
            <a:extLst>
              <a:ext uri="{FF2B5EF4-FFF2-40B4-BE49-F238E27FC236}">
                <a16:creationId xmlns:a16="http://schemas.microsoft.com/office/drawing/2014/main" id="{2901A8EE-2F28-DD2F-D418-CC1BAF751D0A}"/>
              </a:ext>
            </a:extLst>
          </p:cNvPr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:notes">
            <a:extLst>
              <a:ext uri="{FF2B5EF4-FFF2-40B4-BE49-F238E27FC236}">
                <a16:creationId xmlns:a16="http://schemas.microsoft.com/office/drawing/2014/main" id="{D119AD9E-D3BC-1EA7-1AFC-BC5BAF5EFFC4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8" name="Google Shape;178;p2:notes">
            <a:extLst>
              <a:ext uri="{FF2B5EF4-FFF2-40B4-BE49-F238E27FC236}">
                <a16:creationId xmlns:a16="http://schemas.microsoft.com/office/drawing/2014/main" id="{B5CF5694-BAFD-93C5-674B-AE634B669D06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2:notes">
            <a:extLst>
              <a:ext uri="{FF2B5EF4-FFF2-40B4-BE49-F238E27FC236}">
                <a16:creationId xmlns:a16="http://schemas.microsoft.com/office/drawing/2014/main" id="{78D0BA5A-90DC-ED47-DEE6-DFBB234358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0" name="Google Shape;180;p2:notes">
            <a:extLst>
              <a:ext uri="{FF2B5EF4-FFF2-40B4-BE49-F238E27FC236}">
                <a16:creationId xmlns:a16="http://schemas.microsoft.com/office/drawing/2014/main" id="{37A41478-6E4A-D5AD-A30C-C2FEFD97DBB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:notes">
            <a:extLst>
              <a:ext uri="{FF2B5EF4-FFF2-40B4-BE49-F238E27FC236}">
                <a16:creationId xmlns:a16="http://schemas.microsoft.com/office/drawing/2014/main" id="{F85EE9A4-586A-37ED-EB3D-A2BEDAA25FE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779231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38f5732f55_0_216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g338f5732f55_0_216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58" name="Google Shape;458;g338f5732f55_0_216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9" name="Google Shape;459;g338f5732f55_0_216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0" name="Google Shape;460;g338f5732f55_0_216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g338f5732f55_0_216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4d42e25399_0_54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g34d42e25399_0_54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78" name="Google Shape;278;g34d42e25399_0_54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g34d42e25399_0_54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0" name="Google Shape;280;g34d42e25399_0_54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34d42e25399_0_54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>
          <a:extLst>
            <a:ext uri="{FF2B5EF4-FFF2-40B4-BE49-F238E27FC236}">
              <a16:creationId xmlns:a16="http://schemas.microsoft.com/office/drawing/2014/main" id="{5F32CEE0-7826-CFCB-B9AE-937F44B83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4d42e25399_0_54:notes">
            <a:extLst>
              <a:ext uri="{FF2B5EF4-FFF2-40B4-BE49-F238E27FC236}">
                <a16:creationId xmlns:a16="http://schemas.microsoft.com/office/drawing/2014/main" id="{A8FB5BAC-58CB-FEF2-7741-9BF5FA488DC7}"/>
              </a:ext>
            </a:extLst>
          </p:cNvPr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g34d42e25399_0_54:notes">
            <a:extLst>
              <a:ext uri="{FF2B5EF4-FFF2-40B4-BE49-F238E27FC236}">
                <a16:creationId xmlns:a16="http://schemas.microsoft.com/office/drawing/2014/main" id="{52D865F0-EBBC-2D97-0270-12C745541D10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78" name="Google Shape;278;g34d42e25399_0_54:notes">
            <a:extLst>
              <a:ext uri="{FF2B5EF4-FFF2-40B4-BE49-F238E27FC236}">
                <a16:creationId xmlns:a16="http://schemas.microsoft.com/office/drawing/2014/main" id="{DD80FF0B-E38E-F1F8-7CD4-34647E3B83B7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g34d42e25399_0_54:notes">
            <a:extLst>
              <a:ext uri="{FF2B5EF4-FFF2-40B4-BE49-F238E27FC236}">
                <a16:creationId xmlns:a16="http://schemas.microsoft.com/office/drawing/2014/main" id="{6C885FDA-2668-76B7-AB4F-0DF45EFCDB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0" name="Google Shape;280;g34d42e25399_0_54:notes">
            <a:extLst>
              <a:ext uri="{FF2B5EF4-FFF2-40B4-BE49-F238E27FC236}">
                <a16:creationId xmlns:a16="http://schemas.microsoft.com/office/drawing/2014/main" id="{6C118614-DBB6-FE0A-A0CF-2C344A437937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34d42e25399_0_54:notes">
            <a:extLst>
              <a:ext uri="{FF2B5EF4-FFF2-40B4-BE49-F238E27FC236}">
                <a16:creationId xmlns:a16="http://schemas.microsoft.com/office/drawing/2014/main" id="{8A5560A9-5E09-DECC-376A-A8DBD51C9F9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82913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4d0342a14b_0_8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34d0342a14b_0_8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31" name="Google Shape;231;g34d0342a14b_0_8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g34d0342a14b_0_8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3" name="Google Shape;233;g34d0342a14b_0_8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34d0342a14b_0_8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4d42e25399_0_20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g34d42e25399_0_20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38" name="Google Shape;438;g34d42e25399_0_20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9" name="Google Shape;439;g34d42e25399_0_20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0" name="Google Shape;440;g34d42e25399_0_20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g34d42e25399_0_20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8" name="Google Shape;178;p2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2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0" name="Google Shape;180;p2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>
          <a:extLst>
            <a:ext uri="{FF2B5EF4-FFF2-40B4-BE49-F238E27FC236}">
              <a16:creationId xmlns:a16="http://schemas.microsoft.com/office/drawing/2014/main" id="{642A10C3-37E8-FE7F-C0D8-8EFF505CB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>
            <a:extLst>
              <a:ext uri="{FF2B5EF4-FFF2-40B4-BE49-F238E27FC236}">
                <a16:creationId xmlns:a16="http://schemas.microsoft.com/office/drawing/2014/main" id="{7DD5C58E-0055-EA31-C2DC-D3ADE2FC84E1}"/>
              </a:ext>
            </a:extLst>
          </p:cNvPr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:notes">
            <a:extLst>
              <a:ext uri="{FF2B5EF4-FFF2-40B4-BE49-F238E27FC236}">
                <a16:creationId xmlns:a16="http://schemas.microsoft.com/office/drawing/2014/main" id="{57D3727C-C0F1-9166-673B-4F71AC1EFC38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8" name="Google Shape;178;p2:notes">
            <a:extLst>
              <a:ext uri="{FF2B5EF4-FFF2-40B4-BE49-F238E27FC236}">
                <a16:creationId xmlns:a16="http://schemas.microsoft.com/office/drawing/2014/main" id="{372E55AE-BD3F-2564-4930-A5BE820901CE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2:notes">
            <a:extLst>
              <a:ext uri="{FF2B5EF4-FFF2-40B4-BE49-F238E27FC236}">
                <a16:creationId xmlns:a16="http://schemas.microsoft.com/office/drawing/2014/main" id="{BD3B5E78-C139-AF73-75F5-A332B3F02C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0" name="Google Shape;180;p2:notes">
            <a:extLst>
              <a:ext uri="{FF2B5EF4-FFF2-40B4-BE49-F238E27FC236}">
                <a16:creationId xmlns:a16="http://schemas.microsoft.com/office/drawing/2014/main" id="{DA1CA4A9-DDEB-BF08-9697-D195F0E75306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:notes">
            <a:extLst>
              <a:ext uri="{FF2B5EF4-FFF2-40B4-BE49-F238E27FC236}">
                <a16:creationId xmlns:a16="http://schemas.microsoft.com/office/drawing/2014/main" id="{DA45155D-5F1D-548A-1CB7-79C7560F856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034561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>
          <a:extLst>
            <a:ext uri="{FF2B5EF4-FFF2-40B4-BE49-F238E27FC236}">
              <a16:creationId xmlns:a16="http://schemas.microsoft.com/office/drawing/2014/main" id="{8CA64D4B-B2A2-4DBE-8470-43A85B03D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>
            <a:extLst>
              <a:ext uri="{FF2B5EF4-FFF2-40B4-BE49-F238E27FC236}">
                <a16:creationId xmlns:a16="http://schemas.microsoft.com/office/drawing/2014/main" id="{1199A1B4-5136-75E3-4725-DF392A06BFE7}"/>
              </a:ext>
            </a:extLst>
          </p:cNvPr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:notes">
            <a:extLst>
              <a:ext uri="{FF2B5EF4-FFF2-40B4-BE49-F238E27FC236}">
                <a16:creationId xmlns:a16="http://schemas.microsoft.com/office/drawing/2014/main" id="{E87A7D16-549D-C124-EA3B-27D29DB06DAF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8" name="Google Shape;178;p2:notes">
            <a:extLst>
              <a:ext uri="{FF2B5EF4-FFF2-40B4-BE49-F238E27FC236}">
                <a16:creationId xmlns:a16="http://schemas.microsoft.com/office/drawing/2014/main" id="{F9A2794B-31DB-A0CF-1B1B-C7CF8225A6BC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2:notes">
            <a:extLst>
              <a:ext uri="{FF2B5EF4-FFF2-40B4-BE49-F238E27FC236}">
                <a16:creationId xmlns:a16="http://schemas.microsoft.com/office/drawing/2014/main" id="{284F819E-203A-3948-1679-70C8CD79B2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0" name="Google Shape;180;p2:notes">
            <a:extLst>
              <a:ext uri="{FF2B5EF4-FFF2-40B4-BE49-F238E27FC236}">
                <a16:creationId xmlns:a16="http://schemas.microsoft.com/office/drawing/2014/main" id="{BE97682B-E4BC-79D2-CAD8-462BAA49CBA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:notes">
            <a:extLst>
              <a:ext uri="{FF2B5EF4-FFF2-40B4-BE49-F238E27FC236}">
                <a16:creationId xmlns:a16="http://schemas.microsoft.com/office/drawing/2014/main" id="{1EE44CC9-D459-F3B7-A8B6-A3C180C60D0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07140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09" name="Google Shape;109;p10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10" name="Google Shape;110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1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6" name="Google Shape;116;p11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117" name="Google Shape;117;p11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4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5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13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12" Type="http://schemas.openxmlformats.org/officeDocument/2006/relationships/customXml" Target="../ink/ink2.xml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6" Type="http://schemas.openxmlformats.org/officeDocument/2006/relationships/customXml" Target="../ink/ink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20.png"/><Relationship Id="rId5" Type="http://schemas.openxmlformats.org/officeDocument/2006/relationships/image" Target="../media/image7.jpg"/><Relationship Id="rId15" Type="http://schemas.openxmlformats.org/officeDocument/2006/relationships/image" Target="../media/image22.png"/><Relationship Id="rId10" Type="http://schemas.openxmlformats.org/officeDocument/2006/relationships/customXml" Target="../ink/ink1.xml"/><Relationship Id="rId4" Type="http://schemas.openxmlformats.org/officeDocument/2006/relationships/image" Target="../media/image2.png"/><Relationship Id="rId9" Type="http://schemas.openxmlformats.org/officeDocument/2006/relationships/image" Target="../media/image18.png"/><Relationship Id="rId14" Type="http://schemas.openxmlformats.org/officeDocument/2006/relationships/customXml" Target="../ink/ink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g"/><Relationship Id="rId4" Type="http://schemas.openxmlformats.org/officeDocument/2006/relationships/image" Target="../media/image2.png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g"/><Relationship Id="rId4" Type="http://schemas.openxmlformats.org/officeDocument/2006/relationships/image" Target="../media/image2.png"/><Relationship Id="rId9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27.tmp"/><Relationship Id="rId5" Type="http://schemas.openxmlformats.org/officeDocument/2006/relationships/image" Target="../media/image7.jpg"/><Relationship Id="rId10" Type="http://schemas.openxmlformats.org/officeDocument/2006/relationships/image" Target="../media/image26.png"/><Relationship Id="rId4" Type="http://schemas.openxmlformats.org/officeDocument/2006/relationships/image" Target="../media/image2.png"/><Relationship Id="rId9" Type="http://schemas.openxmlformats.org/officeDocument/2006/relationships/image" Target="../media/image25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hyperlink" Target="https://machinelearningmastery.com/a-gentle-introduction-to-positional-encoding-in-transformer-models-part-1/" TargetMode="External"/><Relationship Id="rId5" Type="http://schemas.openxmlformats.org/officeDocument/2006/relationships/image" Target="../media/image7.jpg"/><Relationship Id="rId10" Type="http://schemas.openxmlformats.org/officeDocument/2006/relationships/hyperlink" Target="https://www.linkedin.com/pulse/how-does-stable-diffusion-work-rizwan-ud-din-phvlf/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lilianweng.github.io/posts/2018-10-13-flow-models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g"/><Relationship Id="rId10" Type="http://schemas.openxmlformats.org/officeDocument/2006/relationships/image" Target="../media/image9.tmp"/><Relationship Id="rId4" Type="http://schemas.openxmlformats.org/officeDocument/2006/relationships/image" Target="../media/image2.png"/><Relationship Id="rId9" Type="http://schemas.openxmlformats.org/officeDocument/2006/relationships/image" Target="../media/image8.tm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g"/><Relationship Id="rId10" Type="http://schemas.openxmlformats.org/officeDocument/2006/relationships/image" Target="../media/image11.tmp"/><Relationship Id="rId4" Type="http://schemas.openxmlformats.org/officeDocument/2006/relationships/image" Target="../media/image2.png"/><Relationship Id="rId9" Type="http://schemas.openxmlformats.org/officeDocument/2006/relationships/image" Target="../media/image10.tm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g"/><Relationship Id="rId4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g"/><Relationship Id="rId4" Type="http://schemas.openxmlformats.org/officeDocument/2006/relationships/image" Target="../media/image2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g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17.png"/><Relationship Id="rId5" Type="http://schemas.openxmlformats.org/officeDocument/2006/relationships/image" Target="../media/image7.jpg"/><Relationship Id="rId10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g"/><Relationship Id="rId4" Type="http://schemas.openxmlformats.org/officeDocument/2006/relationships/image" Target="../media/image2.png"/><Relationship Id="rId9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0034D4-61D8-97D9-6DFA-4E52B4E64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8E7773F-CF57-8A02-3D9F-30473B9A35B9}"/>
              </a:ext>
            </a:extLst>
          </p:cNvPr>
          <p:cNvGrpSpPr/>
          <p:nvPr/>
        </p:nvGrpSpPr>
        <p:grpSpPr>
          <a:xfrm>
            <a:off x="11726350" y="405482"/>
            <a:ext cx="6075843" cy="1246436"/>
            <a:chOff x="0" y="0"/>
            <a:chExt cx="8101125" cy="166191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F3F1D9B-E6A7-726E-BCE4-55966405B77C}"/>
                </a:ext>
              </a:extLst>
            </p:cNvPr>
            <p:cNvSpPr/>
            <p:nvPr/>
          </p:nvSpPr>
          <p:spPr>
            <a:xfrm>
              <a:off x="1690148" y="52006"/>
              <a:ext cx="2514561" cy="1413183"/>
            </a:xfrm>
            <a:custGeom>
              <a:avLst/>
              <a:gdLst/>
              <a:ahLst/>
              <a:cxnLst/>
              <a:rect l="l" t="t" r="r" b="b"/>
              <a:pathLst>
                <a:path w="2514561" h="1413183">
                  <a:moveTo>
                    <a:pt x="0" y="0"/>
                  </a:moveTo>
                  <a:lnTo>
                    <a:pt x="2514562" y="0"/>
                  </a:lnTo>
                  <a:lnTo>
                    <a:pt x="2514562" y="1413184"/>
                  </a:lnTo>
                  <a:lnTo>
                    <a:pt x="0" y="14131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849C1B31-924A-0361-EBE8-09A7921E7F58}"/>
                </a:ext>
              </a:extLst>
            </p:cNvPr>
            <p:cNvSpPr/>
            <p:nvPr/>
          </p:nvSpPr>
          <p:spPr>
            <a:xfrm>
              <a:off x="0" y="52006"/>
              <a:ext cx="1467833" cy="1606308"/>
            </a:xfrm>
            <a:custGeom>
              <a:avLst/>
              <a:gdLst/>
              <a:ahLst/>
              <a:cxnLst/>
              <a:rect l="l" t="t" r="r" b="b"/>
              <a:pathLst>
                <a:path w="1467833" h="1606308">
                  <a:moveTo>
                    <a:pt x="0" y="0"/>
                  </a:moveTo>
                  <a:lnTo>
                    <a:pt x="1467833" y="0"/>
                  </a:lnTo>
                  <a:lnTo>
                    <a:pt x="1467833" y="1606308"/>
                  </a:lnTo>
                  <a:lnTo>
                    <a:pt x="0" y="16063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2CFD9036-3BAD-06D9-20A1-635983DE9E21}"/>
                </a:ext>
              </a:extLst>
            </p:cNvPr>
            <p:cNvSpPr/>
            <p:nvPr/>
          </p:nvSpPr>
          <p:spPr>
            <a:xfrm>
              <a:off x="4204710" y="3601"/>
              <a:ext cx="2389497" cy="1558151"/>
            </a:xfrm>
            <a:custGeom>
              <a:avLst/>
              <a:gdLst/>
              <a:ahLst/>
              <a:cxnLst/>
              <a:rect l="l" t="t" r="r" b="b"/>
              <a:pathLst>
                <a:path w="2389497" h="1558151">
                  <a:moveTo>
                    <a:pt x="0" y="0"/>
                  </a:moveTo>
                  <a:lnTo>
                    <a:pt x="2389497" y="0"/>
                  </a:lnTo>
                  <a:lnTo>
                    <a:pt x="2389497" y="1558151"/>
                  </a:lnTo>
                  <a:lnTo>
                    <a:pt x="0" y="15581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69804887-C50C-D2DB-9126-61B57759C091}"/>
                </a:ext>
              </a:extLst>
            </p:cNvPr>
            <p:cNvSpPr/>
            <p:nvPr/>
          </p:nvSpPr>
          <p:spPr>
            <a:xfrm>
              <a:off x="6733205" y="0"/>
              <a:ext cx="1367920" cy="1661915"/>
            </a:xfrm>
            <a:custGeom>
              <a:avLst/>
              <a:gdLst/>
              <a:ahLst/>
              <a:cxnLst/>
              <a:rect l="l" t="t" r="r" b="b"/>
              <a:pathLst>
                <a:path w="1367920" h="1661915">
                  <a:moveTo>
                    <a:pt x="0" y="0"/>
                  </a:moveTo>
                  <a:lnTo>
                    <a:pt x="1367920" y="0"/>
                  </a:lnTo>
                  <a:lnTo>
                    <a:pt x="1367920" y="1661915"/>
                  </a:lnTo>
                  <a:lnTo>
                    <a:pt x="0" y="16619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8493ED32-906F-FA85-E473-93A73F369753}"/>
              </a:ext>
            </a:extLst>
          </p:cNvPr>
          <p:cNvGrpSpPr/>
          <p:nvPr/>
        </p:nvGrpSpPr>
        <p:grpSpPr>
          <a:xfrm rot="-10800000">
            <a:off x="0" y="2124429"/>
            <a:ext cx="18288000" cy="8319130"/>
            <a:chOff x="0" y="0"/>
            <a:chExt cx="4816593" cy="2191047"/>
          </a:xfrm>
          <a:solidFill>
            <a:schemeClr val="tx1"/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6E74D12-600F-D36E-0B37-0BAD54F948AB}"/>
                </a:ext>
              </a:extLst>
            </p:cNvPr>
            <p:cNvSpPr/>
            <p:nvPr/>
          </p:nvSpPr>
          <p:spPr>
            <a:xfrm>
              <a:off x="0" y="0"/>
              <a:ext cx="4816592" cy="2191046"/>
            </a:xfrm>
            <a:custGeom>
              <a:avLst/>
              <a:gdLst/>
              <a:ahLst/>
              <a:cxnLst/>
              <a:rect l="l" t="t" r="r" b="b"/>
              <a:pathLst>
                <a:path w="4816592" h="2191046">
                  <a:moveTo>
                    <a:pt x="0" y="0"/>
                  </a:moveTo>
                  <a:lnTo>
                    <a:pt x="4816592" y="0"/>
                  </a:lnTo>
                  <a:lnTo>
                    <a:pt x="4816592" y="2191046"/>
                  </a:lnTo>
                  <a:lnTo>
                    <a:pt x="0" y="219104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AED75477-446D-6F17-846F-BFFFAEBF6322}"/>
                </a:ext>
              </a:extLst>
            </p:cNvPr>
            <p:cNvSpPr txBox="1"/>
            <p:nvPr/>
          </p:nvSpPr>
          <p:spPr>
            <a:xfrm>
              <a:off x="0" y="9525"/>
              <a:ext cx="4816593" cy="2181522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/>
            </a:p>
          </p:txBody>
        </p:sp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D67AE6C3-C3BC-AB5E-6082-602B3992CE0D}"/>
              </a:ext>
            </a:extLst>
          </p:cNvPr>
          <p:cNvSpPr/>
          <p:nvPr/>
        </p:nvSpPr>
        <p:spPr>
          <a:xfrm>
            <a:off x="11928415" y="3176465"/>
            <a:ext cx="6171931" cy="6214465"/>
          </a:xfrm>
          <a:custGeom>
            <a:avLst/>
            <a:gdLst/>
            <a:ahLst/>
            <a:cxnLst/>
            <a:rect l="l" t="t" r="r" b="b"/>
            <a:pathLst>
              <a:path w="6171931" h="6214465">
                <a:moveTo>
                  <a:pt x="0" y="0"/>
                </a:moveTo>
                <a:lnTo>
                  <a:pt x="6171931" y="0"/>
                </a:lnTo>
                <a:lnTo>
                  <a:pt x="6171931" y="6214464"/>
                </a:lnTo>
                <a:lnTo>
                  <a:pt x="0" y="621446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22108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DD7234B2-FEFA-7587-A69E-A4C6A2284FE4}"/>
              </a:ext>
            </a:extLst>
          </p:cNvPr>
          <p:cNvSpPr/>
          <p:nvPr/>
        </p:nvSpPr>
        <p:spPr>
          <a:xfrm>
            <a:off x="382353" y="220241"/>
            <a:ext cx="1292693" cy="1737735"/>
          </a:xfrm>
          <a:custGeom>
            <a:avLst/>
            <a:gdLst/>
            <a:ahLst/>
            <a:cxnLst/>
            <a:rect l="l" t="t" r="r" b="b"/>
            <a:pathLst>
              <a:path w="1292693" h="1737735">
                <a:moveTo>
                  <a:pt x="0" y="0"/>
                </a:moveTo>
                <a:lnTo>
                  <a:pt x="1292694" y="0"/>
                </a:lnTo>
                <a:lnTo>
                  <a:pt x="1292694" y="1737735"/>
                </a:lnTo>
                <a:lnTo>
                  <a:pt x="0" y="17377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F66F097E-9D7D-12B6-F641-A71CFBADDA9F}"/>
              </a:ext>
            </a:extLst>
          </p:cNvPr>
          <p:cNvSpPr txBox="1"/>
          <p:nvPr/>
        </p:nvSpPr>
        <p:spPr>
          <a:xfrm>
            <a:off x="2219997" y="130657"/>
            <a:ext cx="8041603" cy="12134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70"/>
              </a:lnSpc>
              <a:spcBef>
                <a:spcPct val="0"/>
              </a:spcBef>
            </a:pPr>
            <a:r>
              <a:rPr lang="en-US" sz="7193" dirty="0">
                <a:solidFill>
                  <a:srgbClr val="EE8600"/>
                </a:solidFill>
                <a:latin typeface="Anton"/>
                <a:ea typeface="Anton"/>
                <a:cs typeface="Anton"/>
                <a:sym typeface="Anton"/>
              </a:rPr>
              <a:t>2025 SPARK ACADEMY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480E610E-D828-FE81-A85A-7721A00DF5B9}"/>
              </a:ext>
            </a:extLst>
          </p:cNvPr>
          <p:cNvSpPr txBox="1"/>
          <p:nvPr/>
        </p:nvSpPr>
        <p:spPr>
          <a:xfrm>
            <a:off x="2219997" y="1126686"/>
            <a:ext cx="6212952" cy="97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6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000000"/>
                </a:solidFill>
                <a:latin typeface="Antonio Bold"/>
                <a:ea typeface="Antonio Bold"/>
                <a:cs typeface="Antonio Bold"/>
                <a:sym typeface="Antonio Bold"/>
              </a:rPr>
              <a:t>TRAIN FOR CHANGE, FROM SCIENCE TO PRACTICE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CF50CDAF-17AD-385C-1765-F7F28F9A3B1E}"/>
              </a:ext>
            </a:extLst>
          </p:cNvPr>
          <p:cNvSpPr txBox="1"/>
          <p:nvPr/>
        </p:nvSpPr>
        <p:spPr>
          <a:xfrm>
            <a:off x="757581" y="2251354"/>
            <a:ext cx="11654806" cy="2710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THE SPRINT AI TRAINING FOR AFRICAN MEDICAL</a:t>
            </a:r>
          </a:p>
          <a:p>
            <a:pPr algn="l">
              <a:lnSpc>
                <a:spcPts val="5531"/>
              </a:lnSpc>
            </a:pPr>
            <a:r>
              <a:rPr lang="en-US" sz="4254" spc="31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Imaging Knowledge Translation (SPARK) </a:t>
            </a:r>
          </a:p>
          <a:p>
            <a:pPr algn="l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Academy </a:t>
            </a:r>
          </a:p>
          <a:p>
            <a:pPr algn="l">
              <a:lnSpc>
                <a:spcPts val="5141"/>
              </a:lnSpc>
            </a:pPr>
            <a:r>
              <a:rPr lang="en-US" sz="3954" spc="288" dirty="0">
                <a:solidFill>
                  <a:srgbClr val="EE8600"/>
                </a:solidFill>
                <a:latin typeface="Norwester"/>
                <a:ea typeface="Norwester"/>
                <a:cs typeface="Norwester"/>
                <a:sym typeface="Norwester"/>
              </a:rPr>
              <a:t>IN DEEP LEARNING &amp; MEDICAL IMAGING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8817C89A-82D5-BFF3-A4CB-5899319FD5EA}"/>
              </a:ext>
            </a:extLst>
          </p:cNvPr>
          <p:cNvSpPr txBox="1"/>
          <p:nvPr/>
        </p:nvSpPr>
        <p:spPr>
          <a:xfrm>
            <a:off x="757581" y="6591300"/>
            <a:ext cx="11654806" cy="342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Virtual Foundational Course Tutorial</a:t>
            </a:r>
          </a:p>
          <a:p>
            <a:pPr algn="l">
              <a:lnSpc>
                <a:spcPts val="5401"/>
              </a:lnSpc>
            </a:pPr>
            <a:r>
              <a:rPr lang="en-US" sz="4154" spc="303" dirty="0">
                <a:solidFill>
                  <a:srgbClr val="EE8600"/>
                </a:solidFill>
                <a:latin typeface="Norwester"/>
                <a:ea typeface="Norwester"/>
                <a:cs typeface="Norwester"/>
                <a:sym typeface="Norwester"/>
              </a:rPr>
              <a:t>Advanced Deep Learning Techniques II</a:t>
            </a:r>
          </a:p>
          <a:p>
            <a:pPr algn="l">
              <a:lnSpc>
                <a:spcPts val="5401"/>
              </a:lnSpc>
            </a:pPr>
            <a:r>
              <a:rPr lang="en-US" sz="3200" spc="303" dirty="0">
                <a:solidFill>
                  <a:srgbClr val="EE8600"/>
                </a:solidFill>
                <a:latin typeface="Norwester"/>
                <a:ea typeface="Norwester"/>
                <a:cs typeface="Norwester"/>
                <a:sym typeface="Norwester"/>
              </a:rPr>
              <a:t>Diffusion Models: </a:t>
            </a:r>
            <a:r>
              <a:rPr lang="en-US" sz="3200" spc="303" dirty="0">
                <a:solidFill>
                  <a:schemeClr val="bg1"/>
                </a:solidFill>
                <a:latin typeface="Norwester"/>
                <a:ea typeface="Norwester"/>
                <a:cs typeface="Norwester"/>
                <a:sym typeface="Norwester"/>
              </a:rPr>
              <a:t>Denoising Diffusion Probabilistic Models</a:t>
            </a:r>
          </a:p>
          <a:p>
            <a:pPr algn="l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April 26</a:t>
            </a:r>
            <a:r>
              <a:rPr lang="en-US" sz="4154" spc="303" baseline="3000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th</a:t>
            </a: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, 2025</a:t>
            </a:r>
          </a:p>
        </p:txBody>
      </p:sp>
    </p:spTree>
    <p:extLst>
      <p:ext uri="{BB962C8B-B14F-4D97-AF65-F5344CB8AC3E}">
        <p14:creationId xmlns:p14="http://schemas.microsoft.com/office/powerpoint/2010/main" val="46682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5D99A43A-4C09-800B-F51E-6E7C2A735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g34d42e25399_0_128">
            <a:extLst>
              <a:ext uri="{FF2B5EF4-FFF2-40B4-BE49-F238E27FC236}">
                <a16:creationId xmlns:a16="http://schemas.microsoft.com/office/drawing/2014/main" id="{F26B751B-B436-FD13-03DD-543EA83A7336}"/>
              </a:ext>
            </a:extLst>
          </p:cNvPr>
          <p:cNvGrpSpPr/>
          <p:nvPr/>
        </p:nvGrpSpPr>
        <p:grpSpPr>
          <a:xfrm rot="10800000">
            <a:off x="-90" y="380099"/>
            <a:ext cx="18288088" cy="1297116"/>
            <a:chOff x="0" y="0"/>
            <a:chExt cx="5146500" cy="341625"/>
          </a:xfrm>
        </p:grpSpPr>
        <p:sp>
          <p:nvSpPr>
            <p:cNvPr id="210" name="Google Shape;210;g34d42e25399_0_128">
              <a:extLst>
                <a:ext uri="{FF2B5EF4-FFF2-40B4-BE49-F238E27FC236}">
                  <a16:creationId xmlns:a16="http://schemas.microsoft.com/office/drawing/2014/main" id="{3040654F-B2EC-B2B6-220B-6D1623845458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g34d42e25399_0_128">
              <a:extLst>
                <a:ext uri="{FF2B5EF4-FFF2-40B4-BE49-F238E27FC236}">
                  <a16:creationId xmlns:a16="http://schemas.microsoft.com/office/drawing/2014/main" id="{29762EEB-3D47-A80D-F22D-BD20D6DD0B8D}"/>
                </a:ext>
              </a:extLst>
            </p:cNvPr>
            <p:cNvSpPr txBox="1"/>
            <p:nvPr/>
          </p:nvSpPr>
          <p:spPr>
            <a:xfrm>
              <a:off x="0" y="9525"/>
              <a:ext cx="5146500" cy="3321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2" name="Google Shape;212;g34d42e25399_0_128">
            <a:extLst>
              <a:ext uri="{FF2B5EF4-FFF2-40B4-BE49-F238E27FC236}">
                <a16:creationId xmlns:a16="http://schemas.microsoft.com/office/drawing/2014/main" id="{EFE117AA-1010-D173-010E-28D2C10123A7}"/>
              </a:ext>
            </a:extLst>
          </p:cNvPr>
          <p:cNvGrpSpPr/>
          <p:nvPr/>
        </p:nvGrpSpPr>
        <p:grpSpPr>
          <a:xfrm>
            <a:off x="13410215" y="9182100"/>
            <a:ext cx="4821242" cy="989060"/>
            <a:chOff x="0" y="0"/>
            <a:chExt cx="6428322" cy="1318746"/>
          </a:xfrm>
        </p:grpSpPr>
        <p:sp>
          <p:nvSpPr>
            <p:cNvPr id="213" name="Google Shape;213;g34d42e25399_0_128">
              <a:extLst>
                <a:ext uri="{FF2B5EF4-FFF2-40B4-BE49-F238E27FC236}">
                  <a16:creationId xmlns:a16="http://schemas.microsoft.com/office/drawing/2014/main" id="{428D97A1-C7D3-3ABE-2F50-7686A8FC8C8D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g34d42e25399_0_128">
              <a:extLst>
                <a:ext uri="{FF2B5EF4-FFF2-40B4-BE49-F238E27FC236}">
                  <a16:creationId xmlns:a16="http://schemas.microsoft.com/office/drawing/2014/main" id="{25B951AC-1BDB-555B-7564-6149F828DC66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g34d42e25399_0_128">
              <a:extLst>
                <a:ext uri="{FF2B5EF4-FFF2-40B4-BE49-F238E27FC236}">
                  <a16:creationId xmlns:a16="http://schemas.microsoft.com/office/drawing/2014/main" id="{40934DD0-0B93-73C7-9C66-47BF95E6AA51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g34d42e25399_0_128">
              <a:extLst>
                <a:ext uri="{FF2B5EF4-FFF2-40B4-BE49-F238E27FC236}">
                  <a16:creationId xmlns:a16="http://schemas.microsoft.com/office/drawing/2014/main" id="{4AAE6672-2C69-BB95-F9CA-7FDCD6A9DBDD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46" t="-19538" r="-50218" b="-46947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7" name="Google Shape;217;g34d42e25399_0_128">
            <a:extLst>
              <a:ext uri="{FF2B5EF4-FFF2-40B4-BE49-F238E27FC236}">
                <a16:creationId xmlns:a16="http://schemas.microsoft.com/office/drawing/2014/main" id="{F2F17BE1-1699-8CA3-A79A-8AB60217996E}"/>
              </a:ext>
            </a:extLst>
          </p:cNvPr>
          <p:cNvSpPr txBox="1"/>
          <p:nvPr/>
        </p:nvSpPr>
        <p:spPr>
          <a:xfrm>
            <a:off x="626158" y="549623"/>
            <a:ext cx="13657611" cy="115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54"/>
              <a:buFont typeface="Arial"/>
              <a:buNone/>
            </a:pPr>
            <a:r>
              <a:rPr lang="en-US" sz="5754" dirty="0">
                <a:solidFill>
                  <a:srgbClr val="FFFFFF"/>
                </a:solidFill>
              </a:rPr>
              <a:t>Denoising Diffusion Probabilistic Model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34d42e25399_0_128">
            <a:extLst>
              <a:ext uri="{FF2B5EF4-FFF2-40B4-BE49-F238E27FC236}">
                <a16:creationId xmlns:a16="http://schemas.microsoft.com/office/drawing/2014/main" id="{8ABBA53E-CB0B-7391-E3A6-8ABAAC4683A5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g34d42e25399_0_128">
            <a:extLst>
              <a:ext uri="{FF2B5EF4-FFF2-40B4-BE49-F238E27FC236}">
                <a16:creationId xmlns:a16="http://schemas.microsoft.com/office/drawing/2014/main" id="{A76EE957-40B8-C382-DFE2-8BC219989350}"/>
              </a:ext>
            </a:extLst>
          </p:cNvPr>
          <p:cNvSpPr txBox="1"/>
          <p:nvPr/>
        </p:nvSpPr>
        <p:spPr>
          <a:xfrm>
            <a:off x="346538" y="9579919"/>
            <a:ext cx="4513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g34d42e25399_0_128">
            <a:extLst>
              <a:ext uri="{FF2B5EF4-FFF2-40B4-BE49-F238E27FC236}">
                <a16:creationId xmlns:a16="http://schemas.microsoft.com/office/drawing/2014/main" id="{49DEC7B1-3DCA-A974-055E-0F044BA87411}"/>
              </a:ext>
            </a:extLst>
          </p:cNvPr>
          <p:cNvSpPr txBox="1"/>
          <p:nvPr/>
        </p:nvSpPr>
        <p:spPr>
          <a:xfrm>
            <a:off x="600638" y="1822955"/>
            <a:ext cx="16734004" cy="4055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>
              <a:lnSpc>
                <a:spcPct val="115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Norwester"/>
              </a:rPr>
              <a:t>DPMs rely on mathematical formulations to reverse the diffusion process, whereas DDPMs use </a:t>
            </a:r>
            <a:r>
              <a:rPr lang="en-US" sz="2400" dirty="0" err="1">
                <a:solidFill>
                  <a:schemeClr val="dk1"/>
                </a:solidFill>
                <a:latin typeface="Norwester"/>
              </a:rPr>
              <a:t>UNet</a:t>
            </a:r>
            <a:r>
              <a:rPr lang="en-US" sz="2400" dirty="0">
                <a:solidFill>
                  <a:schemeClr val="dk1"/>
                </a:solidFill>
                <a:latin typeface="Norwester"/>
              </a:rPr>
              <a:t> architecture and self‑attention to model that reversal</a:t>
            </a:r>
          </a:p>
          <a:p>
            <a:pPr marL="342900" lvl="0" indent="-342900">
              <a:lnSpc>
                <a:spcPct val="115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Norwester"/>
              </a:rPr>
              <a:t>Both approaches predict noise levels at each diffusion step to reconstruct the original data</a:t>
            </a:r>
          </a:p>
          <a:p>
            <a:pPr marL="342900" lvl="0" indent="-342900">
              <a:lnSpc>
                <a:spcPct val="115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Norwester"/>
              </a:rPr>
              <a:t>The primary objective is to generate high‑quality samples</a:t>
            </a:r>
          </a:p>
          <a:p>
            <a:pPr marL="342900" lvl="0" indent="-342900">
              <a:lnSpc>
                <a:spcPct val="115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Norwester"/>
              </a:rPr>
              <a:t>DDPMs introduce a more advanced training approach by leveraging denoising score matching (DSM) to quantify the model’s ability to remove noise</a:t>
            </a:r>
          </a:p>
          <a:p>
            <a:pPr marL="342900" lvl="0" indent="-342900">
              <a:lnSpc>
                <a:spcPct val="115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Norwester"/>
              </a:rPr>
              <a:t>Applying DSM at every step allows DDPMs to enhance denoising beyond the basic reversal focus of standard DPMs</a:t>
            </a:r>
            <a:endParaRPr sz="2400" dirty="0">
              <a:solidFill>
                <a:schemeClr val="dk1"/>
              </a:solidFill>
              <a:latin typeface="Norwester"/>
            </a:endParaRPr>
          </a:p>
        </p:txBody>
      </p:sp>
    </p:spTree>
    <p:extLst>
      <p:ext uri="{BB962C8B-B14F-4D97-AF65-F5344CB8AC3E}">
        <p14:creationId xmlns:p14="http://schemas.microsoft.com/office/powerpoint/2010/main" val="3780761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g34d42e25399_0_164"/>
          <p:cNvGrpSpPr/>
          <p:nvPr/>
        </p:nvGrpSpPr>
        <p:grpSpPr>
          <a:xfrm rot="10800000">
            <a:off x="-90" y="380099"/>
            <a:ext cx="18288088" cy="1297116"/>
            <a:chOff x="0" y="0"/>
            <a:chExt cx="5146500" cy="341625"/>
          </a:xfrm>
        </p:grpSpPr>
        <p:sp>
          <p:nvSpPr>
            <p:cNvPr id="351" name="Google Shape;351;g34d42e25399_0_164"/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g34d42e25399_0_164"/>
            <p:cNvSpPr txBox="1"/>
            <p:nvPr/>
          </p:nvSpPr>
          <p:spPr>
            <a:xfrm>
              <a:off x="0" y="9525"/>
              <a:ext cx="5146500" cy="3321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3" name="Google Shape;353;g34d42e25399_0_164"/>
          <p:cNvGrpSpPr/>
          <p:nvPr/>
        </p:nvGrpSpPr>
        <p:grpSpPr>
          <a:xfrm>
            <a:off x="13410215" y="9579918"/>
            <a:ext cx="4691518" cy="591241"/>
            <a:chOff x="0" y="0"/>
            <a:chExt cx="6428322" cy="1318746"/>
          </a:xfrm>
        </p:grpSpPr>
        <p:sp>
          <p:nvSpPr>
            <p:cNvPr id="354" name="Google Shape;354;g34d42e25399_0_164"/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g34d42e25399_0_164"/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g34d42e25399_0_164"/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g34d42e25399_0_164"/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46" t="-19538" r="-50218" b="-46947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8" name="Google Shape;358;g34d42e25399_0_164"/>
          <p:cNvSpPr txBox="1"/>
          <p:nvPr/>
        </p:nvSpPr>
        <p:spPr>
          <a:xfrm>
            <a:off x="626159" y="549623"/>
            <a:ext cx="11654700" cy="115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54"/>
              <a:buFont typeface="Arial"/>
              <a:buNone/>
            </a:pPr>
            <a:r>
              <a:rPr lang="en-US" sz="5754" dirty="0">
                <a:solidFill>
                  <a:srgbClr val="FFFFFF"/>
                </a:solidFill>
              </a:rPr>
              <a:t>Model  Architecture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g34d42e25399_0_164"/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g34d42e25399_0_164"/>
          <p:cNvSpPr txBox="1"/>
          <p:nvPr/>
        </p:nvSpPr>
        <p:spPr>
          <a:xfrm>
            <a:off x="346538" y="9579919"/>
            <a:ext cx="4513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2" name="Google Shape;362;g34d42e25399_0_16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91976" y="1846665"/>
            <a:ext cx="11609757" cy="76735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267A19DC-95D5-519B-B8C1-21DFB19AF98D}"/>
              </a:ext>
            </a:extLst>
          </p:cNvPr>
          <p:cNvGrpSpPr/>
          <p:nvPr/>
        </p:nvGrpSpPr>
        <p:grpSpPr>
          <a:xfrm>
            <a:off x="14715404" y="7346650"/>
            <a:ext cx="1471291" cy="707886"/>
            <a:chOff x="5994400" y="5941186"/>
            <a:chExt cx="1778000" cy="70788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B3292FF-8AD4-BF29-483B-4D019FE69D60}"/>
                </a:ext>
              </a:extLst>
            </p:cNvPr>
            <p:cNvSpPr txBox="1"/>
            <p:nvPr/>
          </p:nvSpPr>
          <p:spPr>
            <a:xfrm>
              <a:off x="6976534" y="5941186"/>
              <a:ext cx="795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rgbClr val="00B050"/>
                  </a:solidFill>
                </a:rPr>
                <a:t>T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8293EDC1-DFD7-0F72-9CF4-40CA6BF9E9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94400" y="6316132"/>
              <a:ext cx="7620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51D7DC7-4766-A83E-FA20-63C47217C9B2}"/>
              </a:ext>
            </a:extLst>
          </p:cNvPr>
          <p:cNvGrpSpPr/>
          <p:nvPr/>
        </p:nvGrpSpPr>
        <p:grpSpPr>
          <a:xfrm>
            <a:off x="7036754" y="7346650"/>
            <a:ext cx="1471291" cy="707886"/>
            <a:chOff x="6301109" y="5941186"/>
            <a:chExt cx="1471291" cy="70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F50334-B47C-19C1-C72C-9AB13D86DDBC}"/>
                </a:ext>
              </a:extLst>
            </p:cNvPr>
            <p:cNvSpPr txBox="1"/>
            <p:nvPr/>
          </p:nvSpPr>
          <p:spPr>
            <a:xfrm>
              <a:off x="6301109" y="5941186"/>
              <a:ext cx="147129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rgbClr val="00B050"/>
                  </a:solidFill>
                </a:rPr>
                <a:t>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62223A01-BB1D-F7B7-1780-898A76C6BC1E}"/>
                </a:ext>
              </a:extLst>
            </p:cNvPr>
            <p:cNvCxnSpPr/>
            <p:nvPr/>
          </p:nvCxnSpPr>
          <p:spPr>
            <a:xfrm>
              <a:off x="6756400" y="6316132"/>
              <a:ext cx="8466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72A655A-17A2-0E8F-485B-9BB5885F6CDE}"/>
              </a:ext>
            </a:extLst>
          </p:cNvPr>
          <p:cNvGrpSpPr/>
          <p:nvPr/>
        </p:nvGrpSpPr>
        <p:grpSpPr>
          <a:xfrm>
            <a:off x="7915378" y="8161109"/>
            <a:ext cx="1471291" cy="707886"/>
            <a:chOff x="6301109" y="5941186"/>
            <a:chExt cx="1471291" cy="7078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BF8B900-1228-EA2A-7722-E9A73D4595E6}"/>
                </a:ext>
              </a:extLst>
            </p:cNvPr>
            <p:cNvSpPr txBox="1"/>
            <p:nvPr/>
          </p:nvSpPr>
          <p:spPr>
            <a:xfrm>
              <a:off x="6301109" y="5941186"/>
              <a:ext cx="147129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rgbClr val="00B050"/>
                  </a:solidFill>
                </a:rPr>
                <a:t>T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5F75469-0C81-EB08-B67B-50047F99CEA8}"/>
                </a:ext>
              </a:extLst>
            </p:cNvPr>
            <p:cNvCxnSpPr/>
            <p:nvPr/>
          </p:nvCxnSpPr>
          <p:spPr>
            <a:xfrm>
              <a:off x="6756400" y="6316132"/>
              <a:ext cx="8466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032B47A-4910-F9CF-8412-116266C4B2F2}"/>
              </a:ext>
            </a:extLst>
          </p:cNvPr>
          <p:cNvGrpSpPr/>
          <p:nvPr/>
        </p:nvGrpSpPr>
        <p:grpSpPr>
          <a:xfrm>
            <a:off x="8794002" y="8739105"/>
            <a:ext cx="1471291" cy="707886"/>
            <a:chOff x="6301109" y="5941186"/>
            <a:chExt cx="1471291" cy="70788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6BE81C5-4F26-EE95-CAEA-CD1BBABC3FC6}"/>
                </a:ext>
              </a:extLst>
            </p:cNvPr>
            <p:cNvSpPr txBox="1"/>
            <p:nvPr/>
          </p:nvSpPr>
          <p:spPr>
            <a:xfrm>
              <a:off x="6301109" y="5941186"/>
              <a:ext cx="147129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rgbClr val="00B050"/>
                  </a:solidFill>
                </a:rPr>
                <a:t>T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6356D7DC-723F-310C-E8BB-F16ED5666CEC}"/>
                </a:ext>
              </a:extLst>
            </p:cNvPr>
            <p:cNvCxnSpPr/>
            <p:nvPr/>
          </p:nvCxnSpPr>
          <p:spPr>
            <a:xfrm>
              <a:off x="6756400" y="6316132"/>
              <a:ext cx="8466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F9F94AF-986C-3B96-7FF1-825A389049CF}"/>
              </a:ext>
            </a:extLst>
          </p:cNvPr>
          <p:cNvGrpSpPr/>
          <p:nvPr/>
        </p:nvGrpSpPr>
        <p:grpSpPr>
          <a:xfrm>
            <a:off x="6453509" y="5907323"/>
            <a:ext cx="1471291" cy="707886"/>
            <a:chOff x="6301109" y="5941186"/>
            <a:chExt cx="1471291" cy="70788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E2736AF-B8DE-4CB8-C307-B6E5C8E5DE49}"/>
                </a:ext>
              </a:extLst>
            </p:cNvPr>
            <p:cNvSpPr txBox="1"/>
            <p:nvPr/>
          </p:nvSpPr>
          <p:spPr>
            <a:xfrm>
              <a:off x="6301109" y="5941186"/>
              <a:ext cx="147129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rgbClr val="00B050"/>
                  </a:solidFill>
                </a:rPr>
                <a:t>T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8E4E169-DC80-C884-47BC-0538F98AEE17}"/>
                </a:ext>
              </a:extLst>
            </p:cNvPr>
            <p:cNvCxnSpPr/>
            <p:nvPr/>
          </p:nvCxnSpPr>
          <p:spPr>
            <a:xfrm>
              <a:off x="6756400" y="6316132"/>
              <a:ext cx="8466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F38BBD9-8DC5-4EF8-DA17-9AB60FDD73FC}"/>
              </a:ext>
            </a:extLst>
          </p:cNvPr>
          <p:cNvGrpSpPr/>
          <p:nvPr/>
        </p:nvGrpSpPr>
        <p:grpSpPr>
          <a:xfrm>
            <a:off x="15603447" y="6059723"/>
            <a:ext cx="1471291" cy="707886"/>
            <a:chOff x="5994400" y="5941186"/>
            <a:chExt cx="1778000" cy="70788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0AA911C-9B20-B7B5-B3DC-5B791F90D0B1}"/>
                </a:ext>
              </a:extLst>
            </p:cNvPr>
            <p:cNvSpPr txBox="1"/>
            <p:nvPr/>
          </p:nvSpPr>
          <p:spPr>
            <a:xfrm>
              <a:off x="6976534" y="5941186"/>
              <a:ext cx="795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rgbClr val="00B050"/>
                  </a:solidFill>
                </a:rPr>
                <a:t>T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427B8E-C9D7-83F3-927F-2B00CA74C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94400" y="6316132"/>
              <a:ext cx="7620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A8CF63E-F732-F343-3FE6-5B9D76477B0A}"/>
              </a:ext>
            </a:extLst>
          </p:cNvPr>
          <p:cNvGrpSpPr/>
          <p:nvPr/>
        </p:nvGrpSpPr>
        <p:grpSpPr>
          <a:xfrm>
            <a:off x="14027063" y="8127693"/>
            <a:ext cx="1471291" cy="707886"/>
            <a:chOff x="5994400" y="5941186"/>
            <a:chExt cx="1778000" cy="70788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A898891-2121-53EA-451F-C11560ABCA78}"/>
                </a:ext>
              </a:extLst>
            </p:cNvPr>
            <p:cNvSpPr txBox="1"/>
            <p:nvPr/>
          </p:nvSpPr>
          <p:spPr>
            <a:xfrm>
              <a:off x="6976534" y="5941186"/>
              <a:ext cx="795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rgbClr val="00B050"/>
                  </a:solidFill>
                </a:rPr>
                <a:t>T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12EC4E3C-4787-A57A-AF58-EA1BFD43D0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94400" y="6316132"/>
              <a:ext cx="7620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A64F8C79-FF55-9FCC-19D6-67C5F6C6AF2C}"/>
                  </a:ext>
                </a:extLst>
              </p14:cNvPr>
              <p14:cNvContentPartPr/>
              <p14:nvPr/>
            </p14:nvContentPartPr>
            <p14:xfrm>
              <a:off x="8157773" y="5080173"/>
              <a:ext cx="447480" cy="235260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A64F8C79-FF55-9FCC-19D6-67C5F6C6AF2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51653" y="5074053"/>
                <a:ext cx="459720" cy="2364840"/>
              </a:xfrm>
              <a:prstGeom prst="rect">
                <a:avLst/>
              </a:prstGeom>
            </p:spPr>
          </p:pic>
        </mc:Fallback>
      </mc:AlternateContent>
      <p:grpSp>
        <p:nvGrpSpPr>
          <p:cNvPr id="48" name="Group 47">
            <a:extLst>
              <a:ext uri="{FF2B5EF4-FFF2-40B4-BE49-F238E27FC236}">
                <a16:creationId xmlns:a16="http://schemas.microsoft.com/office/drawing/2014/main" id="{1728DFA1-A2A1-4C97-88C7-1C664C361F11}"/>
              </a:ext>
            </a:extLst>
          </p:cNvPr>
          <p:cNvGrpSpPr/>
          <p:nvPr/>
        </p:nvGrpSpPr>
        <p:grpSpPr>
          <a:xfrm>
            <a:off x="8348213" y="4567893"/>
            <a:ext cx="2254680" cy="653040"/>
            <a:chOff x="8348213" y="4567893"/>
            <a:chExt cx="2254680" cy="653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44" name="Ink 43">
                  <a:extLst>
                    <a:ext uri="{FF2B5EF4-FFF2-40B4-BE49-F238E27FC236}">
                      <a16:creationId xmlns:a16="http://schemas.microsoft.com/office/drawing/2014/main" id="{7F666A43-EDA6-E211-A408-7FFC39C58654}"/>
                    </a:ext>
                  </a:extLst>
                </p14:cNvPr>
                <p14:cNvContentPartPr/>
                <p14:nvPr/>
              </p14:nvContentPartPr>
              <p14:xfrm>
                <a:off x="8348213" y="5080173"/>
                <a:ext cx="302040" cy="90360"/>
              </p14:xfrm>
            </p:contentPart>
          </mc:Choice>
          <mc:Fallback xmlns="">
            <p:pic>
              <p:nvPicPr>
                <p:cNvPr id="44" name="Ink 43">
                  <a:extLst>
                    <a:ext uri="{FF2B5EF4-FFF2-40B4-BE49-F238E27FC236}">
                      <a16:creationId xmlns:a16="http://schemas.microsoft.com/office/drawing/2014/main" id="{7F666A43-EDA6-E211-A408-7FFC39C58654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8342093" y="5074053"/>
                  <a:ext cx="314280" cy="10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45" name="Ink 44">
                  <a:extLst>
                    <a:ext uri="{FF2B5EF4-FFF2-40B4-BE49-F238E27FC236}">
                      <a16:creationId xmlns:a16="http://schemas.microsoft.com/office/drawing/2014/main" id="{A1609235-E242-D132-68D4-34CF47710B3D}"/>
                    </a:ext>
                  </a:extLst>
                </p14:cNvPr>
                <p14:cNvContentPartPr/>
                <p14:nvPr/>
              </p14:nvContentPartPr>
              <p14:xfrm>
                <a:off x="8534333" y="5164773"/>
                <a:ext cx="360" cy="360"/>
              </p14:xfrm>
            </p:contentPart>
          </mc:Choice>
          <mc:Fallback xmlns="">
            <p:pic>
              <p:nvPicPr>
                <p:cNvPr id="45" name="Ink 44">
                  <a:extLst>
                    <a:ext uri="{FF2B5EF4-FFF2-40B4-BE49-F238E27FC236}">
                      <a16:creationId xmlns:a16="http://schemas.microsoft.com/office/drawing/2014/main" id="{A1609235-E242-D132-68D4-34CF47710B3D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8528213" y="5158653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BB5ED32C-8BF5-270B-2FC4-07D35F36E799}"/>
                    </a:ext>
                  </a:extLst>
                </p14:cNvPr>
                <p14:cNvContentPartPr/>
                <p14:nvPr/>
              </p14:nvContentPartPr>
              <p14:xfrm>
                <a:off x="8348213" y="4567893"/>
                <a:ext cx="2254680" cy="653040"/>
              </p14:xfrm>
            </p:contentPart>
          </mc:Choice>
          <mc:Fallback xmlns=""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BB5ED32C-8BF5-270B-2FC4-07D35F36E799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8342093" y="4561773"/>
                  <a:ext cx="2266920" cy="6652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7CE831C2-CD24-D566-C381-786FAA280430}"/>
              </a:ext>
            </a:extLst>
          </p:cNvPr>
          <p:cNvSpPr txBox="1"/>
          <p:nvPr/>
        </p:nvSpPr>
        <p:spPr>
          <a:xfrm>
            <a:off x="9249293" y="4182255"/>
            <a:ext cx="5590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Norwester"/>
              </a:rPr>
              <a:t>Adding residual blocks with self attention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AE8924C-FEE2-ECAF-9853-1C5E7B2EAC8F}"/>
              </a:ext>
            </a:extLst>
          </p:cNvPr>
          <p:cNvSpPr txBox="1"/>
          <p:nvPr/>
        </p:nvSpPr>
        <p:spPr>
          <a:xfrm>
            <a:off x="346537" y="2658533"/>
            <a:ext cx="66902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Norwester"/>
              </a:rPr>
              <a:t>Add residual blocks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Norweste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Norwester"/>
              </a:rPr>
              <a:t>Incorporate QKV self‑attention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Norweste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Norwester"/>
              </a:rPr>
              <a:t>Embed timestep information into each 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Norweste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Norwester"/>
              </a:rPr>
              <a:t>Integrate </a:t>
            </a:r>
            <a:r>
              <a:rPr lang="en-US" sz="2400" b="1" dirty="0" err="1">
                <a:latin typeface="Norwester"/>
              </a:rPr>
              <a:t>ConvNeXT</a:t>
            </a:r>
            <a:r>
              <a:rPr lang="en-US" sz="2400" b="1" dirty="0">
                <a:latin typeface="Norwester"/>
              </a:rPr>
              <a:t> blocks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>
          <a:extLst>
            <a:ext uri="{FF2B5EF4-FFF2-40B4-BE49-F238E27FC236}">
              <a16:creationId xmlns:a16="http://schemas.microsoft.com/office/drawing/2014/main" id="{B90E8A0A-0D32-C945-83F9-E33B832EA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">
            <a:extLst>
              <a:ext uri="{FF2B5EF4-FFF2-40B4-BE49-F238E27FC236}">
                <a16:creationId xmlns:a16="http://schemas.microsoft.com/office/drawing/2014/main" id="{820ED688-7D94-6842-CC79-AB29AC44D6D8}"/>
              </a:ext>
            </a:extLst>
          </p:cNvPr>
          <p:cNvGrpSpPr/>
          <p:nvPr/>
        </p:nvGrpSpPr>
        <p:grpSpPr>
          <a:xfrm rot="10800000">
            <a:off x="-1" y="380185"/>
            <a:ext cx="18287999" cy="1297030"/>
            <a:chOff x="0" y="0"/>
            <a:chExt cx="5146429" cy="341605"/>
          </a:xfrm>
        </p:grpSpPr>
        <p:sp>
          <p:nvSpPr>
            <p:cNvPr id="184" name="Google Shape;184;p2">
              <a:extLst>
                <a:ext uri="{FF2B5EF4-FFF2-40B4-BE49-F238E27FC236}">
                  <a16:creationId xmlns:a16="http://schemas.microsoft.com/office/drawing/2014/main" id="{AAF6BB96-45F4-E942-D04B-575C790C79B0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">
              <a:extLst>
                <a:ext uri="{FF2B5EF4-FFF2-40B4-BE49-F238E27FC236}">
                  <a16:creationId xmlns:a16="http://schemas.microsoft.com/office/drawing/2014/main" id="{FDC4977F-9C2A-E765-10C3-07344740FDBE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" name="Google Shape;186;p2">
            <a:extLst>
              <a:ext uri="{FF2B5EF4-FFF2-40B4-BE49-F238E27FC236}">
                <a16:creationId xmlns:a16="http://schemas.microsoft.com/office/drawing/2014/main" id="{25ADF980-C217-CAAB-30A7-5D39A548E2BC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187" name="Google Shape;187;p2">
              <a:extLst>
                <a:ext uri="{FF2B5EF4-FFF2-40B4-BE49-F238E27FC236}">
                  <a16:creationId xmlns:a16="http://schemas.microsoft.com/office/drawing/2014/main" id="{D3FA511F-D933-2938-6D12-4BBB437BDAD1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">
              <a:extLst>
                <a:ext uri="{FF2B5EF4-FFF2-40B4-BE49-F238E27FC236}">
                  <a16:creationId xmlns:a16="http://schemas.microsoft.com/office/drawing/2014/main" id="{3315F9FE-2884-1270-AC09-A60C7341277C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">
              <a:extLst>
                <a:ext uri="{FF2B5EF4-FFF2-40B4-BE49-F238E27FC236}">
                  <a16:creationId xmlns:a16="http://schemas.microsoft.com/office/drawing/2014/main" id="{209009CF-FD7D-7839-B179-3311B5A39FCB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">
              <a:extLst>
                <a:ext uri="{FF2B5EF4-FFF2-40B4-BE49-F238E27FC236}">
                  <a16:creationId xmlns:a16="http://schemas.microsoft.com/office/drawing/2014/main" id="{B97F982B-31E2-9D46-B93E-511B63109971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51" t="-19538" r="-50222" b="-46945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1" name="Google Shape;191;p2">
            <a:extLst>
              <a:ext uri="{FF2B5EF4-FFF2-40B4-BE49-F238E27FC236}">
                <a16:creationId xmlns:a16="http://schemas.microsoft.com/office/drawing/2014/main" id="{854BAD71-05B9-9F85-E0B6-E1A89CD441E9}"/>
              </a:ext>
            </a:extLst>
          </p:cNvPr>
          <p:cNvSpPr txBox="1"/>
          <p:nvPr/>
        </p:nvSpPr>
        <p:spPr>
          <a:xfrm>
            <a:off x="626159" y="549623"/>
            <a:ext cx="11654700" cy="117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54"/>
              <a:buFont typeface="Arial"/>
              <a:buNone/>
            </a:pPr>
            <a:r>
              <a:rPr lang="en-US" sz="5854" dirty="0">
                <a:solidFill>
                  <a:schemeClr val="bg1"/>
                </a:solidFill>
                <a:latin typeface="Lexend SemiBold"/>
                <a:sym typeface="Lexend SemiBold"/>
              </a:rPr>
              <a:t>During Training Process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">
            <a:extLst>
              <a:ext uri="{FF2B5EF4-FFF2-40B4-BE49-F238E27FC236}">
                <a16:creationId xmlns:a16="http://schemas.microsoft.com/office/drawing/2014/main" id="{A1B6DB9C-CE42-F232-0EB7-9889202678DF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">
            <a:extLst>
              <a:ext uri="{FF2B5EF4-FFF2-40B4-BE49-F238E27FC236}">
                <a16:creationId xmlns:a16="http://schemas.microsoft.com/office/drawing/2014/main" id="{61A62AC8-C43F-6440-021C-BC431A0E76AC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E1C2F37-A42F-D09D-84AC-3969363F6A4A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35884" r="20185" b="18189"/>
          <a:stretch/>
        </p:blipFill>
        <p:spPr>
          <a:xfrm>
            <a:off x="567792" y="1890215"/>
            <a:ext cx="16813378" cy="544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068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>
          <a:extLst>
            <a:ext uri="{FF2B5EF4-FFF2-40B4-BE49-F238E27FC236}">
              <a16:creationId xmlns:a16="http://schemas.microsoft.com/office/drawing/2014/main" id="{66814131-16E5-C3DC-62D5-1A75A022A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">
            <a:extLst>
              <a:ext uri="{FF2B5EF4-FFF2-40B4-BE49-F238E27FC236}">
                <a16:creationId xmlns:a16="http://schemas.microsoft.com/office/drawing/2014/main" id="{F17CCAAD-083C-7188-5583-AFE350055C2C}"/>
              </a:ext>
            </a:extLst>
          </p:cNvPr>
          <p:cNvGrpSpPr/>
          <p:nvPr/>
        </p:nvGrpSpPr>
        <p:grpSpPr>
          <a:xfrm rot="10800000">
            <a:off x="-1" y="380185"/>
            <a:ext cx="18287999" cy="1297030"/>
            <a:chOff x="0" y="0"/>
            <a:chExt cx="5146429" cy="341605"/>
          </a:xfrm>
        </p:grpSpPr>
        <p:sp>
          <p:nvSpPr>
            <p:cNvPr id="184" name="Google Shape;184;p2">
              <a:extLst>
                <a:ext uri="{FF2B5EF4-FFF2-40B4-BE49-F238E27FC236}">
                  <a16:creationId xmlns:a16="http://schemas.microsoft.com/office/drawing/2014/main" id="{49434660-1F98-CB0D-086E-DF082FBE4F05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">
              <a:extLst>
                <a:ext uri="{FF2B5EF4-FFF2-40B4-BE49-F238E27FC236}">
                  <a16:creationId xmlns:a16="http://schemas.microsoft.com/office/drawing/2014/main" id="{506A5587-F737-052E-B36D-86FFA6E3B230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" name="Google Shape;186;p2">
            <a:extLst>
              <a:ext uri="{FF2B5EF4-FFF2-40B4-BE49-F238E27FC236}">
                <a16:creationId xmlns:a16="http://schemas.microsoft.com/office/drawing/2014/main" id="{B93209B2-B1B2-A0A6-FD2A-C91100C05D1F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187" name="Google Shape;187;p2">
              <a:extLst>
                <a:ext uri="{FF2B5EF4-FFF2-40B4-BE49-F238E27FC236}">
                  <a16:creationId xmlns:a16="http://schemas.microsoft.com/office/drawing/2014/main" id="{1DF0E239-B6BF-5189-89BA-E85EAB42BC06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">
              <a:extLst>
                <a:ext uri="{FF2B5EF4-FFF2-40B4-BE49-F238E27FC236}">
                  <a16:creationId xmlns:a16="http://schemas.microsoft.com/office/drawing/2014/main" id="{B6D334F4-B07F-C552-F613-CF7A3EB4A38E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">
              <a:extLst>
                <a:ext uri="{FF2B5EF4-FFF2-40B4-BE49-F238E27FC236}">
                  <a16:creationId xmlns:a16="http://schemas.microsoft.com/office/drawing/2014/main" id="{898804AA-D4D4-19B9-8891-92899655E715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">
              <a:extLst>
                <a:ext uri="{FF2B5EF4-FFF2-40B4-BE49-F238E27FC236}">
                  <a16:creationId xmlns:a16="http://schemas.microsoft.com/office/drawing/2014/main" id="{40A526C7-666D-9A0B-C360-C4370D9E97AD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51" t="-19538" r="-50222" b="-46945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1" name="Google Shape;191;p2">
            <a:extLst>
              <a:ext uri="{FF2B5EF4-FFF2-40B4-BE49-F238E27FC236}">
                <a16:creationId xmlns:a16="http://schemas.microsoft.com/office/drawing/2014/main" id="{27ADC901-BC4D-897F-3301-BBD76B57A7CF}"/>
              </a:ext>
            </a:extLst>
          </p:cNvPr>
          <p:cNvSpPr txBox="1"/>
          <p:nvPr/>
        </p:nvSpPr>
        <p:spPr>
          <a:xfrm>
            <a:off x="626159" y="549623"/>
            <a:ext cx="11654700" cy="117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54"/>
              <a:buFont typeface="Arial"/>
              <a:buNone/>
            </a:pPr>
            <a:r>
              <a:rPr lang="en-US" sz="5854" dirty="0">
                <a:solidFill>
                  <a:schemeClr val="bg1"/>
                </a:solidFill>
                <a:latin typeface="Lexend SemiBold"/>
                <a:sym typeface="Lexend SemiBold"/>
              </a:rPr>
              <a:t>During Inference Process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">
            <a:extLst>
              <a:ext uri="{FF2B5EF4-FFF2-40B4-BE49-F238E27FC236}">
                <a16:creationId xmlns:a16="http://schemas.microsoft.com/office/drawing/2014/main" id="{D3AE00C5-A193-4B51-C760-377864F77066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">
            <a:extLst>
              <a:ext uri="{FF2B5EF4-FFF2-40B4-BE49-F238E27FC236}">
                <a16:creationId xmlns:a16="http://schemas.microsoft.com/office/drawing/2014/main" id="{482FF8D2-1F8A-64FE-7218-99A3B91C36BC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0647F2E-E7EB-5148-B728-492547B7C09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34271" r="26982" b="18897"/>
          <a:stretch/>
        </p:blipFill>
        <p:spPr>
          <a:xfrm>
            <a:off x="346538" y="1907871"/>
            <a:ext cx="15457569" cy="557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049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>
          <a:extLst>
            <a:ext uri="{FF2B5EF4-FFF2-40B4-BE49-F238E27FC236}">
              <a16:creationId xmlns:a16="http://schemas.microsoft.com/office/drawing/2014/main" id="{0E4B397E-B0A9-8219-97E2-44CA01D8C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">
            <a:extLst>
              <a:ext uri="{FF2B5EF4-FFF2-40B4-BE49-F238E27FC236}">
                <a16:creationId xmlns:a16="http://schemas.microsoft.com/office/drawing/2014/main" id="{E6AB48A8-38F0-4137-B16B-D0CCF66FE5A8}"/>
              </a:ext>
            </a:extLst>
          </p:cNvPr>
          <p:cNvGrpSpPr/>
          <p:nvPr/>
        </p:nvGrpSpPr>
        <p:grpSpPr>
          <a:xfrm rot="10800000">
            <a:off x="-1" y="380185"/>
            <a:ext cx="18287999" cy="1297030"/>
            <a:chOff x="0" y="0"/>
            <a:chExt cx="5146429" cy="341605"/>
          </a:xfrm>
        </p:grpSpPr>
        <p:sp>
          <p:nvSpPr>
            <p:cNvPr id="184" name="Google Shape;184;p2">
              <a:extLst>
                <a:ext uri="{FF2B5EF4-FFF2-40B4-BE49-F238E27FC236}">
                  <a16:creationId xmlns:a16="http://schemas.microsoft.com/office/drawing/2014/main" id="{28ED0BA2-3596-05FE-55E4-7A6C0854FEA9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">
              <a:extLst>
                <a:ext uri="{FF2B5EF4-FFF2-40B4-BE49-F238E27FC236}">
                  <a16:creationId xmlns:a16="http://schemas.microsoft.com/office/drawing/2014/main" id="{213D124F-D96C-954F-F0EA-2C7DDB5CD73C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" name="Google Shape;186;p2">
            <a:extLst>
              <a:ext uri="{FF2B5EF4-FFF2-40B4-BE49-F238E27FC236}">
                <a16:creationId xmlns:a16="http://schemas.microsoft.com/office/drawing/2014/main" id="{D146A3EC-1360-905A-5617-459227DA9E0C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187" name="Google Shape;187;p2">
              <a:extLst>
                <a:ext uri="{FF2B5EF4-FFF2-40B4-BE49-F238E27FC236}">
                  <a16:creationId xmlns:a16="http://schemas.microsoft.com/office/drawing/2014/main" id="{04612940-BBEE-D2B9-84F1-C71591108D99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">
              <a:extLst>
                <a:ext uri="{FF2B5EF4-FFF2-40B4-BE49-F238E27FC236}">
                  <a16:creationId xmlns:a16="http://schemas.microsoft.com/office/drawing/2014/main" id="{ACAD6E3D-9F9C-EBE0-4B83-B608FE37979F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">
              <a:extLst>
                <a:ext uri="{FF2B5EF4-FFF2-40B4-BE49-F238E27FC236}">
                  <a16:creationId xmlns:a16="http://schemas.microsoft.com/office/drawing/2014/main" id="{7F1F5E71-B095-8695-0DD1-4F12416AFD71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">
              <a:extLst>
                <a:ext uri="{FF2B5EF4-FFF2-40B4-BE49-F238E27FC236}">
                  <a16:creationId xmlns:a16="http://schemas.microsoft.com/office/drawing/2014/main" id="{AE2F3335-4289-3CBA-67D2-56BC9772C431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51" t="-19538" r="-50222" b="-46945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1" name="Google Shape;191;p2">
            <a:extLst>
              <a:ext uri="{FF2B5EF4-FFF2-40B4-BE49-F238E27FC236}">
                <a16:creationId xmlns:a16="http://schemas.microsoft.com/office/drawing/2014/main" id="{898775AB-C79A-C2CC-93FF-6047295F3C65}"/>
              </a:ext>
            </a:extLst>
          </p:cNvPr>
          <p:cNvSpPr txBox="1"/>
          <p:nvPr/>
        </p:nvSpPr>
        <p:spPr>
          <a:xfrm>
            <a:off x="626158" y="549623"/>
            <a:ext cx="12937441" cy="117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54"/>
              <a:buFont typeface="Arial"/>
              <a:buNone/>
            </a:pPr>
            <a:r>
              <a:rPr lang="en-US" sz="5854" dirty="0">
                <a:solidFill>
                  <a:schemeClr val="bg1"/>
                </a:solidFill>
                <a:latin typeface="Lexend SemiBold"/>
                <a:sym typeface="Lexend SemiBold"/>
              </a:rPr>
              <a:t>How to Implement </a:t>
            </a:r>
            <a:r>
              <a:rPr lang="en-US" sz="5854" dirty="0">
                <a:solidFill>
                  <a:schemeClr val="accent6">
                    <a:lumMod val="50000"/>
                  </a:schemeClr>
                </a:solidFill>
                <a:latin typeface="Lexend SemiBold"/>
                <a:sym typeface="Lexend SemiBold"/>
              </a:rPr>
              <a:t>(3 Main Steps)</a:t>
            </a:r>
            <a:endParaRPr sz="1400" b="0" i="0" u="none" strike="noStrike" cap="none" dirty="0">
              <a:solidFill>
                <a:schemeClr val="accent6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">
            <a:extLst>
              <a:ext uri="{FF2B5EF4-FFF2-40B4-BE49-F238E27FC236}">
                <a16:creationId xmlns:a16="http://schemas.microsoft.com/office/drawing/2014/main" id="{79D0C2EE-F48F-61A2-D26C-ED16E8BE07D9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">
            <a:extLst>
              <a:ext uri="{FF2B5EF4-FFF2-40B4-BE49-F238E27FC236}">
                <a16:creationId xmlns:a16="http://schemas.microsoft.com/office/drawing/2014/main" id="{D0D3FC2B-202A-4B62-E0AA-25E7764D8B6D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Arrow: Curved Down 5">
            <a:extLst>
              <a:ext uri="{FF2B5EF4-FFF2-40B4-BE49-F238E27FC236}">
                <a16:creationId xmlns:a16="http://schemas.microsoft.com/office/drawing/2014/main" id="{9897027A-FF22-CDF4-FD75-8555BD63493B}"/>
              </a:ext>
            </a:extLst>
          </p:cNvPr>
          <p:cNvSpPr/>
          <p:nvPr/>
        </p:nvSpPr>
        <p:spPr>
          <a:xfrm>
            <a:off x="829732" y="2302934"/>
            <a:ext cx="10600267" cy="1102494"/>
          </a:xfrm>
          <a:prstGeom prst="curved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BE7DF9-26BD-3B9E-BCA9-8A137C201964}"/>
              </a:ext>
            </a:extLst>
          </p:cNvPr>
          <p:cNvSpPr txBox="1"/>
          <p:nvPr/>
        </p:nvSpPr>
        <p:spPr>
          <a:xfrm>
            <a:off x="221625" y="5062567"/>
            <a:ext cx="48381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rwester" panose="020B0604020202020204" charset="0"/>
                <a:ea typeface="Inter Bold"/>
                <a:cs typeface="Norwester" panose="020B0604020202020204" charset="0"/>
                <a:sym typeface="Inter Bold"/>
              </a:rPr>
              <a:t>Noise Scheduler</a:t>
            </a:r>
          </a:p>
          <a:p>
            <a:endParaRPr lang="en-US" sz="4400" dirty="0">
              <a:latin typeface="Norwester" panose="020B0604020202020204" charset="0"/>
              <a:cs typeface="Norwester" panose="020B0604020202020204" charset="0"/>
            </a:endParaRPr>
          </a:p>
        </p:txBody>
      </p:sp>
      <p:pic>
        <p:nvPicPr>
          <p:cNvPr id="9" name="Picture 8" descr="A diagram of a diagram of a network&#10;&#10;AI-generated content may be incorrect.">
            <a:extLst>
              <a:ext uri="{FF2B5EF4-FFF2-40B4-BE49-F238E27FC236}">
                <a16:creationId xmlns:a16="http://schemas.microsoft.com/office/drawing/2014/main" id="{6C15BC5B-BF1C-5F13-903D-7CD180EDF70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b="21285"/>
          <a:stretch/>
        </p:blipFill>
        <p:spPr>
          <a:xfrm>
            <a:off x="11587857" y="2743200"/>
            <a:ext cx="6420227" cy="28484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9177E5-A786-593D-1500-7F78BD87FBA0}"/>
              </a:ext>
            </a:extLst>
          </p:cNvPr>
          <p:cNvSpPr txBox="1"/>
          <p:nvPr/>
        </p:nvSpPr>
        <p:spPr>
          <a:xfrm>
            <a:off x="12579259" y="5711392"/>
            <a:ext cx="48381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rwester" panose="020B0604020202020204" charset="0"/>
                <a:ea typeface="Inter Bold"/>
                <a:cs typeface="Norwester" panose="020B0604020202020204" charset="0"/>
                <a:sym typeface="Inter Bold"/>
              </a:rPr>
              <a:t>Neural Network</a:t>
            </a:r>
            <a:endParaRPr lang="en-US" sz="4400" dirty="0">
              <a:latin typeface="Norwester" panose="020B0604020202020204" charset="0"/>
              <a:cs typeface="Norwester" panose="020B0604020202020204" charset="0"/>
            </a:endParaRPr>
          </a:p>
        </p:txBody>
      </p:sp>
      <p:pic>
        <p:nvPicPr>
          <p:cNvPr id="12" name="Picture 11" descr="A screenshot of a car&#10;&#10;AI-generated content may be incorrect.">
            <a:extLst>
              <a:ext uri="{FF2B5EF4-FFF2-40B4-BE49-F238E27FC236}">
                <a16:creationId xmlns:a16="http://schemas.microsoft.com/office/drawing/2014/main" id="{70F82649-6B20-1D12-E19B-D5771563B9C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402" t="36484" r="69157" b="11534"/>
          <a:stretch/>
        </p:blipFill>
        <p:spPr>
          <a:xfrm>
            <a:off x="7230533" y="5591662"/>
            <a:ext cx="3296916" cy="30528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159D243-2269-E21B-2F28-E9EC836F838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0040" y="3448989"/>
            <a:ext cx="11945127" cy="14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999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>
          <a:extLst>
            <a:ext uri="{FF2B5EF4-FFF2-40B4-BE49-F238E27FC236}">
              <a16:creationId xmlns:a16="http://schemas.microsoft.com/office/drawing/2014/main" id="{2FF78F72-A4B6-114B-D818-173133CDC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">
            <a:extLst>
              <a:ext uri="{FF2B5EF4-FFF2-40B4-BE49-F238E27FC236}">
                <a16:creationId xmlns:a16="http://schemas.microsoft.com/office/drawing/2014/main" id="{C40EF98C-C00B-7DAE-CF47-DA8FBE5373BD}"/>
              </a:ext>
            </a:extLst>
          </p:cNvPr>
          <p:cNvGrpSpPr/>
          <p:nvPr/>
        </p:nvGrpSpPr>
        <p:grpSpPr>
          <a:xfrm rot="10800000">
            <a:off x="-1" y="380185"/>
            <a:ext cx="18287999" cy="1297030"/>
            <a:chOff x="0" y="0"/>
            <a:chExt cx="5146429" cy="341605"/>
          </a:xfrm>
        </p:grpSpPr>
        <p:sp>
          <p:nvSpPr>
            <p:cNvPr id="184" name="Google Shape;184;p2">
              <a:extLst>
                <a:ext uri="{FF2B5EF4-FFF2-40B4-BE49-F238E27FC236}">
                  <a16:creationId xmlns:a16="http://schemas.microsoft.com/office/drawing/2014/main" id="{E2090880-FDC0-BBAE-E55B-B8BAA13280BA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">
              <a:extLst>
                <a:ext uri="{FF2B5EF4-FFF2-40B4-BE49-F238E27FC236}">
                  <a16:creationId xmlns:a16="http://schemas.microsoft.com/office/drawing/2014/main" id="{2AEF345B-78CE-1FDA-6EED-821687406CDB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" name="Google Shape;186;p2">
            <a:extLst>
              <a:ext uri="{FF2B5EF4-FFF2-40B4-BE49-F238E27FC236}">
                <a16:creationId xmlns:a16="http://schemas.microsoft.com/office/drawing/2014/main" id="{AEEAE417-00FB-D0BA-6F85-47285005D00D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187" name="Google Shape;187;p2">
              <a:extLst>
                <a:ext uri="{FF2B5EF4-FFF2-40B4-BE49-F238E27FC236}">
                  <a16:creationId xmlns:a16="http://schemas.microsoft.com/office/drawing/2014/main" id="{B5027CC1-736F-680E-30F1-E2DC8D0A996B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">
              <a:extLst>
                <a:ext uri="{FF2B5EF4-FFF2-40B4-BE49-F238E27FC236}">
                  <a16:creationId xmlns:a16="http://schemas.microsoft.com/office/drawing/2014/main" id="{FCE73C3F-94EA-395B-2E86-1568495EF4BF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">
              <a:extLst>
                <a:ext uri="{FF2B5EF4-FFF2-40B4-BE49-F238E27FC236}">
                  <a16:creationId xmlns:a16="http://schemas.microsoft.com/office/drawing/2014/main" id="{FAACD01B-2244-DCF8-498B-52FE3CF995BD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">
              <a:extLst>
                <a:ext uri="{FF2B5EF4-FFF2-40B4-BE49-F238E27FC236}">
                  <a16:creationId xmlns:a16="http://schemas.microsoft.com/office/drawing/2014/main" id="{F5B6AED2-74A8-D707-3365-D1DC09C86873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51" t="-19538" r="-50222" b="-46945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1" name="Google Shape;191;p2">
            <a:extLst>
              <a:ext uri="{FF2B5EF4-FFF2-40B4-BE49-F238E27FC236}">
                <a16:creationId xmlns:a16="http://schemas.microsoft.com/office/drawing/2014/main" id="{7170509C-161C-0643-CB7E-F68F83EE48CA}"/>
              </a:ext>
            </a:extLst>
          </p:cNvPr>
          <p:cNvSpPr txBox="1"/>
          <p:nvPr/>
        </p:nvSpPr>
        <p:spPr>
          <a:xfrm>
            <a:off x="626158" y="549623"/>
            <a:ext cx="12937441" cy="117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54"/>
              <a:buFont typeface="Arial"/>
              <a:buNone/>
            </a:pPr>
            <a:r>
              <a:rPr lang="en-US" sz="5854" b="0" i="0" u="none" strike="noStrike" cap="none" dirty="0">
                <a:solidFill>
                  <a:schemeClr val="accent6">
                    <a:lumMod val="50000"/>
                  </a:schemeClr>
                </a:solidFill>
                <a:latin typeface="Lexend SemiBold"/>
                <a:ea typeface="Arial"/>
                <a:cs typeface="Arial"/>
                <a:sym typeface="Lexend SemiBold"/>
              </a:rPr>
              <a:t>Code Demo</a:t>
            </a:r>
            <a:endParaRPr sz="1400" b="0" i="0" u="none" strike="noStrike" cap="none" dirty="0">
              <a:solidFill>
                <a:schemeClr val="accent6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">
            <a:extLst>
              <a:ext uri="{FF2B5EF4-FFF2-40B4-BE49-F238E27FC236}">
                <a16:creationId xmlns:a16="http://schemas.microsoft.com/office/drawing/2014/main" id="{8F1BFAFE-8B83-B05A-80E6-93E6CC2B67EA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">
            <a:extLst>
              <a:ext uri="{FF2B5EF4-FFF2-40B4-BE49-F238E27FC236}">
                <a16:creationId xmlns:a16="http://schemas.microsoft.com/office/drawing/2014/main" id="{3C8476BD-4A2F-3094-4E7B-5123A90D5BDF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C8B4D5-9767-D383-B2B3-465688981C2A}"/>
              </a:ext>
            </a:extLst>
          </p:cNvPr>
          <p:cNvSpPr txBox="1"/>
          <p:nvPr/>
        </p:nvSpPr>
        <p:spPr>
          <a:xfrm>
            <a:off x="346537" y="2209669"/>
            <a:ext cx="10897195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rwester" panose="020B0604020202020204" charset="0"/>
                <a:ea typeface="Inter Bold"/>
                <a:cs typeface="Norwester" panose="020B0604020202020204" charset="0"/>
                <a:sym typeface="Inter Bold"/>
              </a:rPr>
              <a:t>Code Implementation</a:t>
            </a:r>
          </a:p>
          <a:p>
            <a:endParaRPr lang="en-US" sz="4400" b="1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rwester" panose="020B0604020202020204" charset="0"/>
              <a:ea typeface="Inter Bold"/>
              <a:cs typeface="Norwester" panose="020B0604020202020204" charset="0"/>
              <a:sym typeface="Inter Bold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rwester" panose="020B0604020202020204" charset="0"/>
                <a:ea typeface="Inter Bold"/>
                <a:cs typeface="Norwester" panose="020B0604020202020204" charset="0"/>
                <a:sym typeface="Inter Bold"/>
              </a:rPr>
              <a:t>Noise Scheduler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rwester" panose="020B0604020202020204" charset="0"/>
                <a:ea typeface="Inter Bold"/>
                <a:cs typeface="Norwester" panose="020B0604020202020204" charset="0"/>
                <a:sym typeface="Inter Bold"/>
              </a:rPr>
              <a:t>Neural Network (</a:t>
            </a:r>
            <a:r>
              <a:rPr lang="en-US" sz="3600" b="1" dirty="0" err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rwester" panose="020B0604020202020204" charset="0"/>
                <a:ea typeface="Inter Bold"/>
                <a:cs typeface="Norwester" panose="020B0604020202020204" charset="0"/>
                <a:sym typeface="Inter Bold"/>
              </a:rPr>
              <a:t>Unet</a:t>
            </a: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rwester" panose="020B0604020202020204" charset="0"/>
                <a:ea typeface="Inter Bold"/>
                <a:cs typeface="Norwester" panose="020B0604020202020204" charset="0"/>
                <a:sym typeface="Inter Bold"/>
              </a:rPr>
              <a:t>) with Timesteps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rwester" panose="020B0604020202020204" charset="0"/>
                <a:cs typeface="Norwester" panose="020B0604020202020204" charset="0"/>
                <a:sym typeface="Inter Bold"/>
              </a:rPr>
              <a:t>Time Encoding</a:t>
            </a:r>
            <a:endParaRPr lang="en-US" sz="3600" dirty="0">
              <a:latin typeface="Norwester" panose="020B0604020202020204" charset="0"/>
              <a:cs typeface="Norwester" panose="020B0604020202020204" charset="0"/>
            </a:endParaRPr>
          </a:p>
          <a:p>
            <a:endParaRPr lang="en-US" sz="4400" b="1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rwester" panose="020B0604020202020204" charset="0"/>
              <a:ea typeface="Inter Bold"/>
              <a:cs typeface="Norwester" panose="020B0604020202020204" charset="0"/>
              <a:sym typeface="Inter Bold"/>
            </a:endParaRPr>
          </a:p>
          <a:p>
            <a:endParaRPr lang="en-US" sz="4400" b="1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rwester" panose="020B0604020202020204" charset="0"/>
              <a:ea typeface="Inter Bold"/>
              <a:cs typeface="Norwester" panose="020B0604020202020204" charset="0"/>
              <a:sym typeface="Inter Bold"/>
            </a:endParaRPr>
          </a:p>
          <a:p>
            <a:endParaRPr lang="en-US" sz="4400" dirty="0">
              <a:latin typeface="Norwester" panose="020B0604020202020204" charset="0"/>
              <a:cs typeface="Norwester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228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" name="Google Shape;463;g338f5732f55_0_216"/>
          <p:cNvGrpSpPr/>
          <p:nvPr/>
        </p:nvGrpSpPr>
        <p:grpSpPr>
          <a:xfrm rot="10800000">
            <a:off x="-90" y="380099"/>
            <a:ext cx="18288088" cy="1297116"/>
            <a:chOff x="0" y="0"/>
            <a:chExt cx="5146500" cy="341625"/>
          </a:xfrm>
        </p:grpSpPr>
        <p:sp>
          <p:nvSpPr>
            <p:cNvPr id="464" name="Google Shape;464;g338f5732f55_0_216"/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g338f5732f55_0_216"/>
            <p:cNvSpPr txBox="1"/>
            <p:nvPr/>
          </p:nvSpPr>
          <p:spPr>
            <a:xfrm>
              <a:off x="0" y="9525"/>
              <a:ext cx="5146500" cy="3321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6" name="Google Shape;466;g338f5732f55_0_216"/>
          <p:cNvGrpSpPr/>
          <p:nvPr/>
        </p:nvGrpSpPr>
        <p:grpSpPr>
          <a:xfrm>
            <a:off x="13410215" y="9182100"/>
            <a:ext cx="4821242" cy="989060"/>
            <a:chOff x="0" y="0"/>
            <a:chExt cx="6428322" cy="1318746"/>
          </a:xfrm>
        </p:grpSpPr>
        <p:sp>
          <p:nvSpPr>
            <p:cNvPr id="467" name="Google Shape;467;g338f5732f55_0_216"/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g338f5732f55_0_216"/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g338f5732f55_0_216"/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g338f5732f55_0_216"/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45" t="-19536" r="-50223" b="-46944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1" name="Google Shape;471;g338f5732f55_0_216"/>
          <p:cNvSpPr txBox="1"/>
          <p:nvPr/>
        </p:nvSpPr>
        <p:spPr>
          <a:xfrm>
            <a:off x="346547" y="728513"/>
            <a:ext cx="3603300" cy="84407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3900" b="1" dirty="0">
                <a:solidFill>
                  <a:schemeClr val="lt1"/>
                </a:solidFill>
                <a:highlight>
                  <a:schemeClr val="dk1"/>
                </a:highlight>
              </a:rPr>
              <a:t>Resources</a:t>
            </a:r>
            <a:endParaRPr sz="6854" dirty="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472" name="Google Shape;472;g338f5732f55_0_216"/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g338f5732f55_0_216"/>
          <p:cNvSpPr txBox="1"/>
          <p:nvPr/>
        </p:nvSpPr>
        <p:spPr>
          <a:xfrm>
            <a:off x="346538" y="9579919"/>
            <a:ext cx="4513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3F292C-9FD2-06A7-D38D-AF487A7E5C1F}"/>
              </a:ext>
            </a:extLst>
          </p:cNvPr>
          <p:cNvSpPr txBox="1"/>
          <p:nvPr/>
        </p:nvSpPr>
        <p:spPr>
          <a:xfrm>
            <a:off x="575733" y="2252133"/>
            <a:ext cx="160358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Norwester"/>
              </a:rPr>
              <a:t>Comparison: </a:t>
            </a:r>
            <a:r>
              <a:rPr lang="en-US" sz="2400" dirty="0">
                <a:latin typeface="Norwester"/>
              </a:rPr>
              <a:t>https://towardsai.net/p/generative-ai/diffusion-models-vs-gans-vs-vaes-comparison-of-deep-generative-models</a:t>
            </a:r>
          </a:p>
          <a:p>
            <a:r>
              <a:rPr lang="en-US" sz="2400" b="1" dirty="0">
                <a:latin typeface="Norwester"/>
                <a:hlinkClick r:id="rId9"/>
              </a:rPr>
              <a:t>Flow Models: </a:t>
            </a:r>
            <a:r>
              <a:rPr lang="en-US" sz="2400" dirty="0">
                <a:latin typeface="Norwester"/>
                <a:hlinkClick r:id="rId9"/>
              </a:rPr>
              <a:t>https://lilianweng.github.io/posts/2018-10-13-flow-models/</a:t>
            </a:r>
            <a:endParaRPr lang="en-US" sz="2400" dirty="0">
              <a:latin typeface="Norwester"/>
            </a:endParaRPr>
          </a:p>
          <a:p>
            <a:r>
              <a:rPr lang="en-US" sz="2400" b="1" dirty="0">
                <a:latin typeface="Norwester"/>
              </a:rPr>
              <a:t>Positional Encoding: </a:t>
            </a:r>
            <a:r>
              <a:rPr lang="en-US" sz="2400" dirty="0">
                <a:latin typeface="Norwester"/>
              </a:rPr>
              <a:t>https://www.analyticsvidhya.com/blog/2024/07/positional-encoding-stable-diffusion/</a:t>
            </a:r>
          </a:p>
          <a:p>
            <a:r>
              <a:rPr lang="en-US" sz="2400" b="1" dirty="0">
                <a:latin typeface="Norwester"/>
              </a:rPr>
              <a:t>Stable Diffusion: </a:t>
            </a:r>
            <a:r>
              <a:rPr lang="en-US" sz="2400" dirty="0">
                <a:latin typeface="Norwester"/>
                <a:hlinkClick r:id="rId10"/>
              </a:rPr>
              <a:t>https://www.linkedin.com/pulse/how-does-stable-diffusion-work-rizwan-ud-din-phvlf/</a:t>
            </a:r>
            <a:endParaRPr lang="en-US" sz="2400" dirty="0">
              <a:latin typeface="Norwester"/>
            </a:endParaRPr>
          </a:p>
          <a:p>
            <a:r>
              <a:rPr lang="en-US" sz="2400" b="1" dirty="0">
                <a:latin typeface="Norwester"/>
              </a:rPr>
              <a:t>Mastery: </a:t>
            </a:r>
            <a:r>
              <a:rPr lang="en-US" sz="2400" dirty="0">
                <a:latin typeface="Norwester"/>
                <a:hlinkClick r:id="rId11"/>
              </a:rPr>
              <a:t>https://machinelearningmastery.com/</a:t>
            </a:r>
            <a:r>
              <a:rPr lang="en-US" sz="2400">
                <a:latin typeface="Norwester"/>
                <a:hlinkClick r:id="rId11"/>
              </a:rPr>
              <a:t>a-gentle-introduction-to-positional-encoding-in-transformer-models-part-1/</a:t>
            </a:r>
            <a:endParaRPr lang="en-US" sz="2400">
              <a:latin typeface="Norwester"/>
            </a:endParaRPr>
          </a:p>
          <a:p>
            <a:endParaRPr lang="en-US" sz="2400" dirty="0">
              <a:latin typeface="Norwes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7720" y="210312"/>
            <a:ext cx="18287999" cy="1046987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/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/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/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52400" y="268127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Outline</a:t>
            </a:r>
          </a:p>
        </p:txBody>
      </p:sp>
      <p:sp>
        <p:nvSpPr>
          <p:cNvPr id="11" name="Freeform 11"/>
          <p:cNvSpPr/>
          <p:nvPr/>
        </p:nvSpPr>
        <p:spPr>
          <a:xfrm>
            <a:off x="17153860" y="329511"/>
            <a:ext cx="676940" cy="868955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/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CF0A6B-9D66-48B1-B13F-7CE7DB530AD8}"/>
              </a:ext>
            </a:extLst>
          </p:cNvPr>
          <p:cNvSpPr txBox="1"/>
          <p:nvPr/>
        </p:nvSpPr>
        <p:spPr>
          <a:xfrm>
            <a:off x="571500" y="1536085"/>
            <a:ext cx="17145000" cy="37118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 algn="l">
              <a:lnSpc>
                <a:spcPts val="7481"/>
              </a:lnSpc>
              <a:buFont typeface="Arial" panose="020B0604020202020204" pitchFamily="34" charset="0"/>
              <a:buChar char="•"/>
            </a:pPr>
            <a:r>
              <a:rPr lang="en-US" sz="3600" spc="420" dirty="0">
                <a:latin typeface="Norwester"/>
                <a:ea typeface="Norwester"/>
                <a:cs typeface="Norwester"/>
                <a:sym typeface="Norwester"/>
              </a:rPr>
              <a:t>Introduction</a:t>
            </a:r>
          </a:p>
          <a:p>
            <a:pPr marL="571500" indent="-571500" algn="l">
              <a:lnSpc>
                <a:spcPts val="7481"/>
              </a:lnSpc>
              <a:buFont typeface="Arial" panose="020B0604020202020204" pitchFamily="34" charset="0"/>
              <a:buChar char="•"/>
            </a:pPr>
            <a:r>
              <a:rPr lang="en-US" sz="3600" spc="420" dirty="0">
                <a:latin typeface="Norwester"/>
                <a:ea typeface="Norwester"/>
                <a:cs typeface="Norwester"/>
                <a:sym typeface="Norwester"/>
              </a:rPr>
              <a:t>Theoretical Framework</a:t>
            </a:r>
          </a:p>
          <a:p>
            <a:pPr marL="571500" indent="-571500" algn="l">
              <a:lnSpc>
                <a:spcPts val="7481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r Bold"/>
                <a:ea typeface="Inter Bold"/>
                <a:cs typeface="Inter Bold"/>
                <a:sym typeface="Inter Bold"/>
              </a:rPr>
              <a:t>Implementation Methodology</a:t>
            </a:r>
          </a:p>
          <a:p>
            <a:pPr marL="571500" indent="-571500" algn="l">
              <a:lnSpc>
                <a:spcPts val="7481"/>
              </a:lnSpc>
              <a:buFont typeface="Arial" panose="020B0604020202020204" pitchFamily="34" charset="0"/>
              <a:buChar char="•"/>
            </a:pPr>
            <a:endParaRPr lang="en-US" sz="3600" spc="420" dirty="0">
              <a:latin typeface="Norwester"/>
              <a:ea typeface="Norwester"/>
              <a:cs typeface="Norwester"/>
              <a:sym typeface="Norwes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g34d42e25399_0_54"/>
          <p:cNvGrpSpPr/>
          <p:nvPr/>
        </p:nvGrpSpPr>
        <p:grpSpPr>
          <a:xfrm rot="10800000">
            <a:off x="-90" y="380099"/>
            <a:ext cx="18288088" cy="1297116"/>
            <a:chOff x="0" y="0"/>
            <a:chExt cx="5146500" cy="341625"/>
          </a:xfrm>
        </p:grpSpPr>
        <p:sp>
          <p:nvSpPr>
            <p:cNvPr id="284" name="Google Shape;284;g34d42e25399_0_54"/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g34d42e25399_0_54"/>
            <p:cNvSpPr txBox="1"/>
            <p:nvPr/>
          </p:nvSpPr>
          <p:spPr>
            <a:xfrm>
              <a:off x="0" y="9525"/>
              <a:ext cx="5146500" cy="3321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6" name="Google Shape;286;g34d42e25399_0_54"/>
          <p:cNvGrpSpPr/>
          <p:nvPr/>
        </p:nvGrpSpPr>
        <p:grpSpPr>
          <a:xfrm>
            <a:off x="13410215" y="9182100"/>
            <a:ext cx="4821242" cy="989060"/>
            <a:chOff x="0" y="0"/>
            <a:chExt cx="6428322" cy="1318746"/>
          </a:xfrm>
        </p:grpSpPr>
        <p:sp>
          <p:nvSpPr>
            <p:cNvPr id="287" name="Google Shape;287;g34d42e25399_0_54"/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g34d42e25399_0_54"/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g34d42e25399_0_54"/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g34d42e25399_0_54"/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46" t="-19538" r="-50218" b="-46947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1" name="Google Shape;291;g34d42e25399_0_54"/>
          <p:cNvSpPr txBox="1"/>
          <p:nvPr/>
        </p:nvSpPr>
        <p:spPr>
          <a:xfrm>
            <a:off x="626150" y="549624"/>
            <a:ext cx="11654700" cy="115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54"/>
              <a:buFont typeface="Arial"/>
              <a:buNone/>
            </a:pPr>
            <a:r>
              <a:rPr lang="en-US" sz="5754" dirty="0">
                <a:solidFill>
                  <a:schemeClr val="lt1"/>
                </a:solidFill>
              </a:rPr>
              <a:t>Introduction</a:t>
            </a:r>
            <a:endParaRPr sz="5754" dirty="0">
              <a:solidFill>
                <a:srgbClr val="FFFFFF"/>
              </a:solidFill>
            </a:endParaRPr>
          </a:p>
        </p:txBody>
      </p:sp>
      <p:sp>
        <p:nvSpPr>
          <p:cNvPr id="292" name="Google Shape;292;g34d42e25399_0_54"/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g34d42e25399_0_54"/>
          <p:cNvSpPr txBox="1"/>
          <p:nvPr/>
        </p:nvSpPr>
        <p:spPr>
          <a:xfrm>
            <a:off x="346538" y="9579919"/>
            <a:ext cx="4513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close-up of a paper&#10;&#10;AI-generated content may be incorrect.">
            <a:extLst>
              <a:ext uri="{FF2B5EF4-FFF2-40B4-BE49-F238E27FC236}">
                <a16:creationId xmlns:a16="http://schemas.microsoft.com/office/drawing/2014/main" id="{696FB71A-E2F5-A8D3-E2EA-E1AADABCE0D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5434" y="1870223"/>
            <a:ext cx="6839547" cy="4771777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</p:pic>
      <p:pic>
        <p:nvPicPr>
          <p:cNvPr id="5" name="Picture 4" descr="A close-up of a sign&#10;&#10;AI-generated content may be incorrect.">
            <a:extLst>
              <a:ext uri="{FF2B5EF4-FFF2-40B4-BE49-F238E27FC236}">
                <a16:creationId xmlns:a16="http://schemas.microsoft.com/office/drawing/2014/main" id="{3B6F958C-3871-E2BB-5836-410B61B6AC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92071" y="1968684"/>
            <a:ext cx="10900495" cy="2200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1955E7-6E36-672A-9B3B-FC2ECC6ACB30}"/>
              </a:ext>
            </a:extLst>
          </p:cNvPr>
          <p:cNvSpPr txBox="1"/>
          <p:nvPr/>
        </p:nvSpPr>
        <p:spPr>
          <a:xfrm>
            <a:off x="929148" y="6990735"/>
            <a:ext cx="4049177" cy="400110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Norwester" panose="020B0604020202020204" charset="0"/>
              </a:rPr>
              <a:t>Published: Jun 2020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97EC8C-9E1D-26A7-8FCD-2BE3AABB9D1D}"/>
              </a:ext>
            </a:extLst>
          </p:cNvPr>
          <p:cNvSpPr txBox="1"/>
          <p:nvPr/>
        </p:nvSpPr>
        <p:spPr>
          <a:xfrm>
            <a:off x="10327014" y="4256111"/>
            <a:ext cx="4049177" cy="400110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Norwester" panose="020B0604020202020204" charset="0"/>
              </a:rPr>
              <a:t>Published: Feb 2021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D68A83-F173-B329-E669-A673A61CB1F6}"/>
              </a:ext>
            </a:extLst>
          </p:cNvPr>
          <p:cNvSpPr txBox="1"/>
          <p:nvPr/>
        </p:nvSpPr>
        <p:spPr>
          <a:xfrm>
            <a:off x="929148" y="7418462"/>
            <a:ext cx="5371729" cy="461665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Norwester" panose="020B0604020202020204" charset="0"/>
              </a:rPr>
              <a:t>https://arxiv.org/abs/2006.11239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8232F0-6258-3716-9F7B-7B32846121E2}"/>
              </a:ext>
            </a:extLst>
          </p:cNvPr>
          <p:cNvSpPr txBox="1"/>
          <p:nvPr/>
        </p:nvSpPr>
        <p:spPr>
          <a:xfrm>
            <a:off x="10327014" y="4743316"/>
            <a:ext cx="5371729" cy="461665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Norwester" panose="020B0604020202020204" charset="0"/>
              </a:rPr>
              <a:t>https://arxiv.org/abs/2102.09672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>
          <a:extLst>
            <a:ext uri="{FF2B5EF4-FFF2-40B4-BE49-F238E27FC236}">
              <a16:creationId xmlns:a16="http://schemas.microsoft.com/office/drawing/2014/main" id="{C8CB4D4F-5A03-F635-8134-2C7A87CE5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g34d42e25399_0_54">
            <a:extLst>
              <a:ext uri="{FF2B5EF4-FFF2-40B4-BE49-F238E27FC236}">
                <a16:creationId xmlns:a16="http://schemas.microsoft.com/office/drawing/2014/main" id="{738F1396-123D-B6CC-CE2B-67873ACA8ED6}"/>
              </a:ext>
            </a:extLst>
          </p:cNvPr>
          <p:cNvGrpSpPr/>
          <p:nvPr/>
        </p:nvGrpSpPr>
        <p:grpSpPr>
          <a:xfrm rot="10800000">
            <a:off x="-90" y="380099"/>
            <a:ext cx="18288088" cy="1297116"/>
            <a:chOff x="0" y="0"/>
            <a:chExt cx="5146500" cy="341625"/>
          </a:xfrm>
        </p:grpSpPr>
        <p:sp>
          <p:nvSpPr>
            <p:cNvPr id="284" name="Google Shape;284;g34d42e25399_0_54">
              <a:extLst>
                <a:ext uri="{FF2B5EF4-FFF2-40B4-BE49-F238E27FC236}">
                  <a16:creationId xmlns:a16="http://schemas.microsoft.com/office/drawing/2014/main" id="{CA91C3AD-6A99-8EF0-65B6-85627B36E9A4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g34d42e25399_0_54">
              <a:extLst>
                <a:ext uri="{FF2B5EF4-FFF2-40B4-BE49-F238E27FC236}">
                  <a16:creationId xmlns:a16="http://schemas.microsoft.com/office/drawing/2014/main" id="{33D762FB-2838-2519-CE53-9C237DBF1B8F}"/>
                </a:ext>
              </a:extLst>
            </p:cNvPr>
            <p:cNvSpPr txBox="1"/>
            <p:nvPr/>
          </p:nvSpPr>
          <p:spPr>
            <a:xfrm>
              <a:off x="0" y="9525"/>
              <a:ext cx="5146500" cy="3321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6" name="Google Shape;286;g34d42e25399_0_54">
            <a:extLst>
              <a:ext uri="{FF2B5EF4-FFF2-40B4-BE49-F238E27FC236}">
                <a16:creationId xmlns:a16="http://schemas.microsoft.com/office/drawing/2014/main" id="{F58B5944-4C71-6392-0769-62FB871C2B04}"/>
              </a:ext>
            </a:extLst>
          </p:cNvPr>
          <p:cNvGrpSpPr/>
          <p:nvPr/>
        </p:nvGrpSpPr>
        <p:grpSpPr>
          <a:xfrm>
            <a:off x="13410215" y="9182100"/>
            <a:ext cx="4821242" cy="989060"/>
            <a:chOff x="0" y="0"/>
            <a:chExt cx="6428322" cy="1318746"/>
          </a:xfrm>
        </p:grpSpPr>
        <p:sp>
          <p:nvSpPr>
            <p:cNvPr id="287" name="Google Shape;287;g34d42e25399_0_54">
              <a:extLst>
                <a:ext uri="{FF2B5EF4-FFF2-40B4-BE49-F238E27FC236}">
                  <a16:creationId xmlns:a16="http://schemas.microsoft.com/office/drawing/2014/main" id="{41FEF876-5BD3-E598-EC1F-0BCE48DC99A4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g34d42e25399_0_54">
              <a:extLst>
                <a:ext uri="{FF2B5EF4-FFF2-40B4-BE49-F238E27FC236}">
                  <a16:creationId xmlns:a16="http://schemas.microsoft.com/office/drawing/2014/main" id="{2B04F6FE-58C0-16A5-DA8F-BEB1E0EB71BF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g34d42e25399_0_54">
              <a:extLst>
                <a:ext uri="{FF2B5EF4-FFF2-40B4-BE49-F238E27FC236}">
                  <a16:creationId xmlns:a16="http://schemas.microsoft.com/office/drawing/2014/main" id="{2507368E-5145-AE82-DE6B-09C86610F835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g34d42e25399_0_54">
              <a:extLst>
                <a:ext uri="{FF2B5EF4-FFF2-40B4-BE49-F238E27FC236}">
                  <a16:creationId xmlns:a16="http://schemas.microsoft.com/office/drawing/2014/main" id="{13CC48D8-A82A-4EF8-DAB4-7450A695E998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46" t="-19538" r="-50218" b="-46947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1" name="Google Shape;291;g34d42e25399_0_54">
            <a:extLst>
              <a:ext uri="{FF2B5EF4-FFF2-40B4-BE49-F238E27FC236}">
                <a16:creationId xmlns:a16="http://schemas.microsoft.com/office/drawing/2014/main" id="{A16077A8-1FAA-DDC7-47EC-FD8B90A674CA}"/>
              </a:ext>
            </a:extLst>
          </p:cNvPr>
          <p:cNvSpPr txBox="1"/>
          <p:nvPr/>
        </p:nvSpPr>
        <p:spPr>
          <a:xfrm>
            <a:off x="626150" y="549624"/>
            <a:ext cx="11654700" cy="115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54"/>
              <a:buFont typeface="Arial"/>
              <a:buNone/>
            </a:pPr>
            <a:r>
              <a:rPr lang="en-US" sz="5754" dirty="0">
                <a:solidFill>
                  <a:schemeClr val="lt1"/>
                </a:solidFill>
              </a:rPr>
              <a:t>Introduction</a:t>
            </a:r>
            <a:endParaRPr sz="5754" dirty="0">
              <a:solidFill>
                <a:srgbClr val="FFFFFF"/>
              </a:solidFill>
            </a:endParaRPr>
          </a:p>
        </p:txBody>
      </p:sp>
      <p:sp>
        <p:nvSpPr>
          <p:cNvPr id="292" name="Google Shape;292;g34d42e25399_0_54">
            <a:extLst>
              <a:ext uri="{FF2B5EF4-FFF2-40B4-BE49-F238E27FC236}">
                <a16:creationId xmlns:a16="http://schemas.microsoft.com/office/drawing/2014/main" id="{AEDC750A-B071-1669-9CC9-99C447C74E53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g34d42e25399_0_54">
            <a:extLst>
              <a:ext uri="{FF2B5EF4-FFF2-40B4-BE49-F238E27FC236}">
                <a16:creationId xmlns:a16="http://schemas.microsoft.com/office/drawing/2014/main" id="{24978838-19BA-65A5-3D8E-32F1A9306E45}"/>
              </a:ext>
            </a:extLst>
          </p:cNvPr>
          <p:cNvSpPr txBox="1"/>
          <p:nvPr/>
        </p:nvSpPr>
        <p:spPr>
          <a:xfrm>
            <a:off x="346538" y="9579919"/>
            <a:ext cx="4513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Picture 6" descr="A black and white document with text&#10;&#10;AI-generated content may be incorrect.">
            <a:extLst>
              <a:ext uri="{FF2B5EF4-FFF2-40B4-BE49-F238E27FC236}">
                <a16:creationId xmlns:a16="http://schemas.microsoft.com/office/drawing/2014/main" id="{30C72DBD-833F-1AAA-5240-862F4890A6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5620" y="2088784"/>
            <a:ext cx="6169235" cy="4729154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0F14FA-01D6-6DD7-355E-659A30072C55}"/>
              </a:ext>
            </a:extLst>
          </p:cNvPr>
          <p:cNvSpPr txBox="1"/>
          <p:nvPr/>
        </p:nvSpPr>
        <p:spPr>
          <a:xfrm>
            <a:off x="2153264" y="7005894"/>
            <a:ext cx="4049177" cy="400110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Norwester" panose="020B0604020202020204" charset="0"/>
              </a:rPr>
              <a:t>Published: Jun 2020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ADF20E-2C7C-B8AE-BCE6-23A5CB692A41}"/>
              </a:ext>
            </a:extLst>
          </p:cNvPr>
          <p:cNvSpPr txBox="1"/>
          <p:nvPr/>
        </p:nvSpPr>
        <p:spPr>
          <a:xfrm>
            <a:off x="11385626" y="7229507"/>
            <a:ext cx="4049177" cy="400110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Norwester" panose="020B0604020202020204" charset="0"/>
              </a:rPr>
              <a:t>Published: May 2021</a:t>
            </a:r>
          </a:p>
        </p:txBody>
      </p:sp>
      <p:pic>
        <p:nvPicPr>
          <p:cNvPr id="4" name="Picture 3" descr="A white paper with black text&#10;&#10;AI-generated content may be incorrect.">
            <a:extLst>
              <a:ext uri="{FF2B5EF4-FFF2-40B4-BE49-F238E27FC236}">
                <a16:creationId xmlns:a16="http://schemas.microsoft.com/office/drawing/2014/main" id="{A1138BD7-33CA-FE21-3D74-9AF198D535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43146" y="1901408"/>
            <a:ext cx="7147331" cy="5166277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62B404-2CF6-2303-0AB6-0C3547E8700B}"/>
              </a:ext>
            </a:extLst>
          </p:cNvPr>
          <p:cNvSpPr txBox="1"/>
          <p:nvPr/>
        </p:nvSpPr>
        <p:spPr>
          <a:xfrm>
            <a:off x="2153264" y="7469346"/>
            <a:ext cx="5371729" cy="461665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Norwester" panose="020B0604020202020204" charset="0"/>
              </a:rPr>
              <a:t>https://arxiv.org/abs/2105.05233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1B0EFE-D646-340D-1ACA-C78862951719}"/>
              </a:ext>
            </a:extLst>
          </p:cNvPr>
          <p:cNvSpPr txBox="1"/>
          <p:nvPr/>
        </p:nvSpPr>
        <p:spPr>
          <a:xfrm>
            <a:off x="11385626" y="7678702"/>
            <a:ext cx="5371729" cy="461665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Norwester" panose="020B0604020202020204" charset="0"/>
              </a:rPr>
              <a:t>https://arxiv.org/abs/2207.12598</a:t>
            </a:r>
          </a:p>
        </p:txBody>
      </p:sp>
    </p:spTree>
    <p:extLst>
      <p:ext uri="{BB962C8B-B14F-4D97-AF65-F5344CB8AC3E}">
        <p14:creationId xmlns:p14="http://schemas.microsoft.com/office/powerpoint/2010/main" val="3571363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g34d0342a14b_0_8"/>
          <p:cNvGrpSpPr/>
          <p:nvPr/>
        </p:nvGrpSpPr>
        <p:grpSpPr>
          <a:xfrm rot="10800000">
            <a:off x="-90" y="380099"/>
            <a:ext cx="18288088" cy="1297116"/>
            <a:chOff x="0" y="0"/>
            <a:chExt cx="5146500" cy="341625"/>
          </a:xfrm>
        </p:grpSpPr>
        <p:sp>
          <p:nvSpPr>
            <p:cNvPr id="237" name="Google Shape;237;g34d0342a14b_0_8"/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g34d0342a14b_0_8"/>
            <p:cNvSpPr txBox="1"/>
            <p:nvPr/>
          </p:nvSpPr>
          <p:spPr>
            <a:xfrm>
              <a:off x="0" y="9525"/>
              <a:ext cx="5146500" cy="3321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9" name="Google Shape;239;g34d0342a14b_0_8"/>
          <p:cNvGrpSpPr/>
          <p:nvPr/>
        </p:nvGrpSpPr>
        <p:grpSpPr>
          <a:xfrm>
            <a:off x="13410215" y="9182100"/>
            <a:ext cx="4821242" cy="989060"/>
            <a:chOff x="0" y="0"/>
            <a:chExt cx="6428322" cy="1318746"/>
          </a:xfrm>
        </p:grpSpPr>
        <p:sp>
          <p:nvSpPr>
            <p:cNvPr id="240" name="Google Shape;240;g34d0342a14b_0_8"/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g34d0342a14b_0_8"/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g34d0342a14b_0_8"/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g34d0342a14b_0_8"/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46" t="-19538" r="-50218" b="-46947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4" name="Google Shape;244;g34d0342a14b_0_8"/>
          <p:cNvSpPr txBox="1"/>
          <p:nvPr/>
        </p:nvSpPr>
        <p:spPr>
          <a:xfrm>
            <a:off x="626159" y="549623"/>
            <a:ext cx="11654700" cy="115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54"/>
              <a:buFont typeface="Arial"/>
              <a:buNone/>
            </a:pPr>
            <a:r>
              <a:rPr lang="en-US" sz="5754" dirty="0">
                <a:solidFill>
                  <a:srgbClr val="FFFFFF"/>
                </a:solidFill>
              </a:rPr>
              <a:t>Generative Models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34d0342a14b_0_8"/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34d0342a14b_0_8"/>
          <p:cNvSpPr txBox="1"/>
          <p:nvPr/>
        </p:nvSpPr>
        <p:spPr>
          <a:xfrm>
            <a:off x="346538" y="9579919"/>
            <a:ext cx="4513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Picture 8" descr="A diagram of a algorithm&#10;&#10;AI-generated content may be incorrect.">
            <a:extLst>
              <a:ext uri="{FF2B5EF4-FFF2-40B4-BE49-F238E27FC236}">
                <a16:creationId xmlns:a16="http://schemas.microsoft.com/office/drawing/2014/main" id="{0542B796-33A2-C7FD-B647-95E7C40F5F5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99002" y="1846665"/>
            <a:ext cx="16201965" cy="735106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oogle Shape;443;g34d42e25399_0_20"/>
          <p:cNvGrpSpPr/>
          <p:nvPr/>
        </p:nvGrpSpPr>
        <p:grpSpPr>
          <a:xfrm rot="10800000">
            <a:off x="-90" y="380099"/>
            <a:ext cx="18288088" cy="1297116"/>
            <a:chOff x="0" y="0"/>
            <a:chExt cx="5146500" cy="341625"/>
          </a:xfrm>
        </p:grpSpPr>
        <p:sp>
          <p:nvSpPr>
            <p:cNvPr id="444" name="Google Shape;444;g34d42e25399_0_20"/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g34d42e25399_0_20"/>
            <p:cNvSpPr txBox="1"/>
            <p:nvPr/>
          </p:nvSpPr>
          <p:spPr>
            <a:xfrm>
              <a:off x="0" y="9525"/>
              <a:ext cx="5146500" cy="3321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6" name="Google Shape;446;g34d42e25399_0_20"/>
          <p:cNvGrpSpPr/>
          <p:nvPr/>
        </p:nvGrpSpPr>
        <p:grpSpPr>
          <a:xfrm>
            <a:off x="13410215" y="9182100"/>
            <a:ext cx="4821242" cy="989060"/>
            <a:chOff x="0" y="0"/>
            <a:chExt cx="6428322" cy="1318746"/>
          </a:xfrm>
        </p:grpSpPr>
        <p:sp>
          <p:nvSpPr>
            <p:cNvPr id="447" name="Google Shape;447;g34d42e25399_0_20"/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g34d42e25399_0_20"/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g34d42e25399_0_20"/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g34d42e25399_0_20"/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46" t="-19538" r="-50218" b="-46947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1" name="Google Shape;451;g34d42e25399_0_20"/>
          <p:cNvSpPr txBox="1"/>
          <p:nvPr/>
        </p:nvSpPr>
        <p:spPr>
          <a:xfrm>
            <a:off x="626159" y="549623"/>
            <a:ext cx="14505686" cy="115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54"/>
              <a:buFont typeface="Arial"/>
              <a:buNone/>
            </a:pPr>
            <a:r>
              <a:rPr lang="en-US" sz="5754" dirty="0">
                <a:solidFill>
                  <a:srgbClr val="FFFFFF"/>
                </a:solidFill>
              </a:rPr>
              <a:t>Strengths and weaknesses of models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g34d42e25399_0_20"/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g34d42e25399_0_20"/>
          <p:cNvSpPr txBox="1"/>
          <p:nvPr/>
        </p:nvSpPr>
        <p:spPr>
          <a:xfrm>
            <a:off x="346538" y="9579919"/>
            <a:ext cx="4513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diagram of different samples&#10;&#10;AI-generated content may be incorrect.">
            <a:extLst>
              <a:ext uri="{FF2B5EF4-FFF2-40B4-BE49-F238E27FC236}">
                <a16:creationId xmlns:a16="http://schemas.microsoft.com/office/drawing/2014/main" id="{4D80A8CD-E637-A19A-E822-628A44B8F9A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01259" y="2163629"/>
            <a:ext cx="14485482" cy="59597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"/>
          <p:cNvGrpSpPr/>
          <p:nvPr/>
        </p:nvGrpSpPr>
        <p:grpSpPr>
          <a:xfrm rot="10800000">
            <a:off x="-1" y="380185"/>
            <a:ext cx="18287999" cy="1297030"/>
            <a:chOff x="0" y="0"/>
            <a:chExt cx="5146429" cy="341605"/>
          </a:xfrm>
        </p:grpSpPr>
        <p:sp>
          <p:nvSpPr>
            <p:cNvPr id="184" name="Google Shape;184;p2"/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"/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" name="Google Shape;186;p2"/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187" name="Google Shape;187;p2"/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51" t="-19538" r="-50222" b="-46945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1" name="Google Shape;191;p2"/>
          <p:cNvSpPr txBox="1"/>
          <p:nvPr/>
        </p:nvSpPr>
        <p:spPr>
          <a:xfrm>
            <a:off x="626159" y="549623"/>
            <a:ext cx="11654700" cy="117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54"/>
              <a:buFont typeface="Arial"/>
              <a:buNone/>
            </a:pPr>
            <a:r>
              <a:rPr lang="en-US" sz="5754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Introduction to </a:t>
            </a:r>
            <a:r>
              <a:rPr lang="en-US" sz="5854" b="0" i="0" u="none" strike="noStrike" cap="none" dirty="0">
                <a:solidFill>
                  <a:srgbClr val="FF0000"/>
                </a:solidFill>
                <a:latin typeface="Lexend SemiBold"/>
                <a:sym typeface="Lexend SemiBold"/>
              </a:rPr>
              <a:t>Diffusion Model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"/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"/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4CC3A4-70E2-E7F3-2C36-AEBC41817F0B}"/>
              </a:ext>
            </a:extLst>
          </p:cNvPr>
          <p:cNvSpPr txBox="1"/>
          <p:nvPr/>
        </p:nvSpPr>
        <p:spPr>
          <a:xfrm>
            <a:off x="626159" y="2064774"/>
            <a:ext cx="6084357" cy="930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r Bold"/>
                <a:ea typeface="Inter Bold"/>
                <a:cs typeface="Inter Bold"/>
                <a:sym typeface="Inter Bold"/>
              </a:rPr>
              <a:t>Diffusion Process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816DA9-254B-3920-213D-6C66A0A6EF99}"/>
              </a:ext>
            </a:extLst>
          </p:cNvPr>
          <p:cNvSpPr txBox="1"/>
          <p:nvPr/>
        </p:nvSpPr>
        <p:spPr>
          <a:xfrm>
            <a:off x="870155" y="3406775"/>
            <a:ext cx="8716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Forward Process (q)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C21957-5138-952A-A565-C32F970D317C}"/>
              </a:ext>
            </a:extLst>
          </p:cNvPr>
          <p:cNvSpPr txBox="1"/>
          <p:nvPr/>
        </p:nvSpPr>
        <p:spPr>
          <a:xfrm>
            <a:off x="1380064" y="4051724"/>
            <a:ext cx="50734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8" indent="-457200">
              <a:buFont typeface="Courier New" panose="02070309020205020404" pitchFamily="49" charset="0"/>
              <a:buChar char="o"/>
            </a:pPr>
            <a:r>
              <a:rPr lang="en-US" sz="2400" dirty="0">
                <a:latin typeface="Norwester"/>
              </a:rPr>
              <a:t>Creating noisy images</a:t>
            </a:r>
          </a:p>
          <a:p>
            <a:pPr marL="457200" lvl="8" indent="-457200">
              <a:buFont typeface="Courier New" panose="02070309020205020404" pitchFamily="49" charset="0"/>
              <a:buChar char="o"/>
            </a:pPr>
            <a:r>
              <a:rPr lang="en-US" sz="2400" dirty="0">
                <a:latin typeface="Norwester"/>
              </a:rPr>
              <a:t>Based on Markov chain</a:t>
            </a:r>
          </a:p>
          <a:p>
            <a:endParaRPr lang="en-US" sz="2400" dirty="0">
              <a:latin typeface="Norwester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9E3271-43B3-B975-C655-22F8BBBC437E}"/>
              </a:ext>
            </a:extLst>
          </p:cNvPr>
          <p:cNvSpPr txBox="1"/>
          <p:nvPr/>
        </p:nvSpPr>
        <p:spPr>
          <a:xfrm>
            <a:off x="870154" y="5463868"/>
            <a:ext cx="8716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Reverse Process (p)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EB48C2-AE0B-ABB9-798F-C2C9FEB45055}"/>
              </a:ext>
            </a:extLst>
          </p:cNvPr>
          <p:cNvSpPr txBox="1"/>
          <p:nvPr/>
        </p:nvSpPr>
        <p:spPr>
          <a:xfrm>
            <a:off x="1380064" y="6185570"/>
            <a:ext cx="50734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8" indent="-457200">
              <a:buFont typeface="Courier New" panose="02070309020205020404" pitchFamily="49" charset="0"/>
              <a:buChar char="o"/>
            </a:pPr>
            <a:r>
              <a:rPr lang="en-US" sz="2400" dirty="0">
                <a:latin typeface="Norwester"/>
              </a:rPr>
              <a:t>Denoising the noisy images</a:t>
            </a:r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AAA0DD0-3E3E-3804-923D-FE6C9F0CC2A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04544" y="2566219"/>
            <a:ext cx="12139967" cy="49318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791D10F-A2A1-E9FC-2FBE-4AB6A6B6FA8D}"/>
              </a:ext>
            </a:extLst>
          </p:cNvPr>
          <p:cNvSpPr txBox="1"/>
          <p:nvPr/>
        </p:nvSpPr>
        <p:spPr>
          <a:xfrm>
            <a:off x="8716296" y="8517226"/>
            <a:ext cx="9571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https://medium.com/@saptarshimt/sr3-super-resolution-diffusion-via-iterative-refinement-a-simple-tensorflow-implementation-from-18708a64f280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>
          <a:extLst>
            <a:ext uri="{FF2B5EF4-FFF2-40B4-BE49-F238E27FC236}">
              <a16:creationId xmlns:a16="http://schemas.microsoft.com/office/drawing/2014/main" id="{E18FC24F-01C9-6E61-9EEA-224626D05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">
            <a:extLst>
              <a:ext uri="{FF2B5EF4-FFF2-40B4-BE49-F238E27FC236}">
                <a16:creationId xmlns:a16="http://schemas.microsoft.com/office/drawing/2014/main" id="{215126D3-8CC8-0487-44C7-7DBF5465BAA0}"/>
              </a:ext>
            </a:extLst>
          </p:cNvPr>
          <p:cNvGrpSpPr/>
          <p:nvPr/>
        </p:nvGrpSpPr>
        <p:grpSpPr>
          <a:xfrm rot="10800000">
            <a:off x="-1" y="380185"/>
            <a:ext cx="18287999" cy="1297030"/>
            <a:chOff x="0" y="0"/>
            <a:chExt cx="5146429" cy="341605"/>
          </a:xfrm>
        </p:grpSpPr>
        <p:sp>
          <p:nvSpPr>
            <p:cNvPr id="184" name="Google Shape;184;p2">
              <a:extLst>
                <a:ext uri="{FF2B5EF4-FFF2-40B4-BE49-F238E27FC236}">
                  <a16:creationId xmlns:a16="http://schemas.microsoft.com/office/drawing/2014/main" id="{A883902D-5B09-DF80-5087-70AB0C1BC52F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">
              <a:extLst>
                <a:ext uri="{FF2B5EF4-FFF2-40B4-BE49-F238E27FC236}">
                  <a16:creationId xmlns:a16="http://schemas.microsoft.com/office/drawing/2014/main" id="{D22F928D-8FCA-F1BD-40E4-F19D2CD04872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" name="Google Shape;186;p2">
            <a:extLst>
              <a:ext uri="{FF2B5EF4-FFF2-40B4-BE49-F238E27FC236}">
                <a16:creationId xmlns:a16="http://schemas.microsoft.com/office/drawing/2014/main" id="{5BADF5B3-E105-86EF-BB95-A66449596481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187" name="Google Shape;187;p2">
              <a:extLst>
                <a:ext uri="{FF2B5EF4-FFF2-40B4-BE49-F238E27FC236}">
                  <a16:creationId xmlns:a16="http://schemas.microsoft.com/office/drawing/2014/main" id="{798108EE-9938-CF05-605E-F6648E697523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">
              <a:extLst>
                <a:ext uri="{FF2B5EF4-FFF2-40B4-BE49-F238E27FC236}">
                  <a16:creationId xmlns:a16="http://schemas.microsoft.com/office/drawing/2014/main" id="{F86D1288-884F-A83F-63C1-BBFD015892FC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">
              <a:extLst>
                <a:ext uri="{FF2B5EF4-FFF2-40B4-BE49-F238E27FC236}">
                  <a16:creationId xmlns:a16="http://schemas.microsoft.com/office/drawing/2014/main" id="{649B4ED5-17BA-74DB-66F0-48F0DB53A36A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">
              <a:extLst>
                <a:ext uri="{FF2B5EF4-FFF2-40B4-BE49-F238E27FC236}">
                  <a16:creationId xmlns:a16="http://schemas.microsoft.com/office/drawing/2014/main" id="{C3A8D339-A9C8-119A-EACF-D3618D35296E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51" t="-19538" r="-50222" b="-46945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1" name="Google Shape;191;p2">
            <a:extLst>
              <a:ext uri="{FF2B5EF4-FFF2-40B4-BE49-F238E27FC236}">
                <a16:creationId xmlns:a16="http://schemas.microsoft.com/office/drawing/2014/main" id="{E418FC54-0407-3447-213D-613EB86160D8}"/>
              </a:ext>
            </a:extLst>
          </p:cNvPr>
          <p:cNvSpPr txBox="1"/>
          <p:nvPr/>
        </p:nvSpPr>
        <p:spPr>
          <a:xfrm>
            <a:off x="626159" y="549623"/>
            <a:ext cx="11654700" cy="117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54"/>
              <a:buFont typeface="Arial"/>
              <a:buNone/>
            </a:pPr>
            <a:r>
              <a:rPr lang="en-US" sz="5854" b="0" i="0" u="none" strike="noStrike" cap="none" dirty="0">
                <a:solidFill>
                  <a:schemeClr val="bg1"/>
                </a:solidFill>
                <a:latin typeface="Lexend SemiBold"/>
                <a:sym typeface="Lexend SemiBold"/>
              </a:rPr>
              <a:t>Forward Process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">
            <a:extLst>
              <a:ext uri="{FF2B5EF4-FFF2-40B4-BE49-F238E27FC236}">
                <a16:creationId xmlns:a16="http://schemas.microsoft.com/office/drawing/2014/main" id="{2250D2A0-5603-3F12-E550-4AEE3ABE658F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">
            <a:extLst>
              <a:ext uri="{FF2B5EF4-FFF2-40B4-BE49-F238E27FC236}">
                <a16:creationId xmlns:a16="http://schemas.microsoft.com/office/drawing/2014/main" id="{0F412D81-5EE9-51E0-4495-4DF08B2D2275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7C7B9D-87F5-A052-1D66-C624969E3C93}"/>
              </a:ext>
            </a:extLst>
          </p:cNvPr>
          <p:cNvSpPr txBox="1"/>
          <p:nvPr/>
        </p:nvSpPr>
        <p:spPr>
          <a:xfrm>
            <a:off x="369152" y="1508893"/>
            <a:ext cx="6084357" cy="949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r Bold"/>
                <a:ea typeface="Inter Bold"/>
                <a:cs typeface="Inter Bold"/>
                <a:sym typeface="Inter Bold"/>
              </a:rPr>
              <a:t>Forward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F6763E-47E4-D383-7BA0-CB3F14697497}"/>
              </a:ext>
            </a:extLst>
          </p:cNvPr>
          <p:cNvSpPr txBox="1"/>
          <p:nvPr/>
        </p:nvSpPr>
        <p:spPr>
          <a:xfrm>
            <a:off x="440388" y="2499683"/>
            <a:ext cx="134066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8"/>
            <a:r>
              <a:rPr lang="en-US" sz="2400" dirty="0">
                <a:latin typeface="Norwester"/>
              </a:rPr>
              <a:t>Work by successive addition of Gaussian noise through various time steps typically 1000</a:t>
            </a:r>
          </a:p>
          <a:p>
            <a:pPr lvl="8"/>
            <a:r>
              <a:rPr lang="en-US" sz="2400" dirty="0">
                <a:latin typeface="Norwester"/>
              </a:rPr>
              <a:t>The noise will be added gradually during many (T) small steps</a:t>
            </a:r>
          </a:p>
          <a:p>
            <a:pPr lvl="8"/>
            <a:endParaRPr lang="en-US" sz="2400" dirty="0">
              <a:latin typeface="Norwester"/>
            </a:endParaRPr>
          </a:p>
          <a:p>
            <a:pPr marL="457200" lvl="8" indent="-457200">
              <a:buFont typeface="Courier New" panose="02070309020205020404" pitchFamily="49" charset="0"/>
              <a:buChar char="o"/>
            </a:pPr>
            <a:r>
              <a:rPr lang="en-US" sz="2400" dirty="0">
                <a:latin typeface="Norwester"/>
              </a:rPr>
              <a:t>T = 1000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C5D65D-0727-9C32-117F-6A9A7703274D}"/>
              </a:ext>
            </a:extLst>
          </p:cNvPr>
          <p:cNvSpPr txBox="1"/>
          <p:nvPr/>
        </p:nvSpPr>
        <p:spPr>
          <a:xfrm>
            <a:off x="4712066" y="9889150"/>
            <a:ext cx="7069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https://www.calibraint.com/blog/beginners-guide-to-diffusion-models</a:t>
            </a:r>
          </a:p>
        </p:txBody>
      </p:sp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6452DC3A-986A-498A-2461-BEF793C4DE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60773" y="5826198"/>
            <a:ext cx="10320639" cy="3910555"/>
          </a:xfrm>
          <a:prstGeom prst="rect">
            <a:avLst/>
          </a:prstGeom>
        </p:spPr>
      </p:pic>
      <p:pic>
        <p:nvPicPr>
          <p:cNvPr id="11" name="Google Shape;430;g34d42e25399_0_0">
            <a:extLst>
              <a:ext uri="{FF2B5EF4-FFF2-40B4-BE49-F238E27FC236}">
                <a16:creationId xmlns:a16="http://schemas.microsoft.com/office/drawing/2014/main" id="{0E8C9E9F-6376-CDE0-8B44-A6328600BD09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141873" y="4148009"/>
            <a:ext cx="6732127" cy="743802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2FB3F26-0501-9ED9-BEF8-1A976056A145}"/>
                  </a:ext>
                </a:extLst>
              </p:cNvPr>
              <p:cNvSpPr txBox="1"/>
              <p:nvPr/>
            </p:nvSpPr>
            <p:spPr>
              <a:xfrm>
                <a:off x="592787" y="4995337"/>
                <a:ext cx="1531978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8"/>
                <a:r>
                  <a:rPr lang="en-US" sz="2400" dirty="0">
                    <a:latin typeface="Norwester"/>
                  </a:rPr>
                  <a:t>The model’s objective is to learn a function that, at each step t, predicts both the mean and variance needed to invert this process and recover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sz="2400" dirty="0">
                    <a:latin typeface="Norwester"/>
                  </a:rPr>
                  <a:t>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400" dirty="0">
                    <a:latin typeface="Norwester"/>
                  </a:rPr>
                  <a:t> 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2FB3F26-0501-9ED9-BEF8-1A976056A1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787" y="4995337"/>
                <a:ext cx="15319785" cy="830997"/>
              </a:xfrm>
              <a:prstGeom prst="rect">
                <a:avLst/>
              </a:prstGeom>
              <a:blipFill>
                <a:blip r:embed="rId11"/>
                <a:stretch>
                  <a:fillRect l="-597" t="-5839" r="-676" b="-153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3059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>
          <a:extLst>
            <a:ext uri="{FF2B5EF4-FFF2-40B4-BE49-F238E27FC236}">
              <a16:creationId xmlns:a16="http://schemas.microsoft.com/office/drawing/2014/main" id="{E3B6FC28-AA66-AAB0-D77D-F18BCE108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">
            <a:extLst>
              <a:ext uri="{FF2B5EF4-FFF2-40B4-BE49-F238E27FC236}">
                <a16:creationId xmlns:a16="http://schemas.microsoft.com/office/drawing/2014/main" id="{6B635C68-7C0B-BE30-E894-DED627EF0AAE}"/>
              </a:ext>
            </a:extLst>
          </p:cNvPr>
          <p:cNvGrpSpPr/>
          <p:nvPr/>
        </p:nvGrpSpPr>
        <p:grpSpPr>
          <a:xfrm rot="10800000">
            <a:off x="-1" y="380185"/>
            <a:ext cx="18287999" cy="1297030"/>
            <a:chOff x="0" y="0"/>
            <a:chExt cx="5146429" cy="341605"/>
          </a:xfrm>
        </p:grpSpPr>
        <p:sp>
          <p:nvSpPr>
            <p:cNvPr id="184" name="Google Shape;184;p2">
              <a:extLst>
                <a:ext uri="{FF2B5EF4-FFF2-40B4-BE49-F238E27FC236}">
                  <a16:creationId xmlns:a16="http://schemas.microsoft.com/office/drawing/2014/main" id="{020616AF-7AE0-792C-4859-0F7AF67557D5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 extrusionOk="0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">
              <a:extLst>
                <a:ext uri="{FF2B5EF4-FFF2-40B4-BE49-F238E27FC236}">
                  <a16:creationId xmlns:a16="http://schemas.microsoft.com/office/drawing/2014/main" id="{9DE91D40-8A8A-84DB-5EF6-B6180F538B2F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0B4F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" name="Google Shape;186;p2">
            <a:extLst>
              <a:ext uri="{FF2B5EF4-FFF2-40B4-BE49-F238E27FC236}">
                <a16:creationId xmlns:a16="http://schemas.microsoft.com/office/drawing/2014/main" id="{33D12FA6-30FC-6088-7B51-2E630D599E4F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187" name="Google Shape;187;p2">
              <a:extLst>
                <a:ext uri="{FF2B5EF4-FFF2-40B4-BE49-F238E27FC236}">
                  <a16:creationId xmlns:a16="http://schemas.microsoft.com/office/drawing/2014/main" id="{A708AA96-78D2-C80C-D9E8-064EE6B7680D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 extrusionOk="0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">
              <a:extLst>
                <a:ext uri="{FF2B5EF4-FFF2-40B4-BE49-F238E27FC236}">
                  <a16:creationId xmlns:a16="http://schemas.microsoft.com/office/drawing/2014/main" id="{6762282E-C817-8098-FD20-0D736B5B2062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 extrusionOk="0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">
              <a:extLst>
                <a:ext uri="{FF2B5EF4-FFF2-40B4-BE49-F238E27FC236}">
                  <a16:creationId xmlns:a16="http://schemas.microsoft.com/office/drawing/2014/main" id="{656E158C-9E9E-F161-3E03-3B9303CCC653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 extrusionOk="0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">
              <a:extLst>
                <a:ext uri="{FF2B5EF4-FFF2-40B4-BE49-F238E27FC236}">
                  <a16:creationId xmlns:a16="http://schemas.microsoft.com/office/drawing/2014/main" id="{041C8955-3351-C7B5-E83C-F56F35DE564D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 extrusionOk="0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52051" t="-19538" r="-50222" b="-46945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1" name="Google Shape;191;p2">
            <a:extLst>
              <a:ext uri="{FF2B5EF4-FFF2-40B4-BE49-F238E27FC236}">
                <a16:creationId xmlns:a16="http://schemas.microsoft.com/office/drawing/2014/main" id="{0314A4BE-847A-8928-4C57-B717A8FA6702}"/>
              </a:ext>
            </a:extLst>
          </p:cNvPr>
          <p:cNvSpPr txBox="1"/>
          <p:nvPr/>
        </p:nvSpPr>
        <p:spPr>
          <a:xfrm>
            <a:off x="626159" y="549623"/>
            <a:ext cx="11654700" cy="117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54"/>
              <a:buFont typeface="Arial"/>
              <a:buNone/>
            </a:pPr>
            <a:r>
              <a:rPr lang="en-US" sz="5854" dirty="0">
                <a:solidFill>
                  <a:schemeClr val="bg1"/>
                </a:solidFill>
                <a:latin typeface="Lexend SemiBold"/>
                <a:sym typeface="Lexend SemiBold"/>
              </a:rPr>
              <a:t>Reverse</a:t>
            </a:r>
            <a:r>
              <a:rPr lang="en-US" sz="5854" b="0" i="0" u="none" strike="noStrike" cap="none" dirty="0">
                <a:solidFill>
                  <a:schemeClr val="bg1"/>
                </a:solidFill>
                <a:latin typeface="Lexend SemiBold"/>
                <a:sym typeface="Lexend SemiBold"/>
              </a:rPr>
              <a:t> Process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">
            <a:extLst>
              <a:ext uri="{FF2B5EF4-FFF2-40B4-BE49-F238E27FC236}">
                <a16:creationId xmlns:a16="http://schemas.microsoft.com/office/drawing/2014/main" id="{C474267E-3BAA-8DCF-BD10-1844D4CDA36B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 extrusionOk="0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">
            <a:extLst>
              <a:ext uri="{FF2B5EF4-FFF2-40B4-BE49-F238E27FC236}">
                <a16:creationId xmlns:a16="http://schemas.microsoft.com/office/drawing/2014/main" id="{97E48CDF-B82E-A86C-2433-AFE93AAA64AB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8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1" u="sng" strike="noStrike" cap="none">
                <a:solidFill>
                  <a:srgbClr val="000000"/>
                </a:solidFill>
                <a:latin typeface="Sansita"/>
                <a:ea typeface="Sansita"/>
                <a:cs typeface="Sansita"/>
                <a:sym typeface="Sansit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https://event.fourwaves.com/spark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063927-75D4-643D-1A70-7E476D39D91E}"/>
              </a:ext>
            </a:extLst>
          </p:cNvPr>
          <p:cNvSpPr txBox="1"/>
          <p:nvPr/>
        </p:nvSpPr>
        <p:spPr>
          <a:xfrm>
            <a:off x="678106" y="1405393"/>
            <a:ext cx="6084357" cy="949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r Bold"/>
                <a:ea typeface="Inter Bold"/>
                <a:cs typeface="Inter Bold"/>
                <a:sym typeface="Inter Bold"/>
              </a:rPr>
              <a:t>Reverse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7CC2E4-1CC6-88FA-E0C8-31250723869A}"/>
              </a:ext>
            </a:extLst>
          </p:cNvPr>
          <p:cNvSpPr txBox="1"/>
          <p:nvPr/>
        </p:nvSpPr>
        <p:spPr>
          <a:xfrm>
            <a:off x="678106" y="2304547"/>
            <a:ext cx="134066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8"/>
            <a:r>
              <a:rPr lang="en-US" sz="2400" b="0" i="0" dirty="0">
                <a:solidFill>
                  <a:srgbClr val="4A4A4A"/>
                </a:solidFill>
                <a:effectLst/>
                <a:latin typeface="Norwester"/>
              </a:rPr>
              <a:t> It starts from a noise sample ε and ends at a data sample x. At each step t, the noise is reduced by subtracting Gaussian noise from it. The noise level decreases as t decreases until it reaches 0 at the initial step 0</a:t>
            </a: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Norwester"/>
              </a:rPr>
              <a:t>The goal of a diffusion model is to learn the reverse denoising process, iteratively undoing the forward diffusion.</a:t>
            </a: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Norwester"/>
              </a:rPr>
              <a:t>After the forward diffusion is complete, the model trains a function that predicts the mean and variance at each reverse timestep.</a:t>
            </a: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Norwester"/>
              </a:rPr>
              <a:t>By applying this learned reverse process to random noise, the model effectively generates new data samples.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E9A646-756A-C792-4CA9-1A3CCFFA5ECA}"/>
              </a:ext>
            </a:extLst>
          </p:cNvPr>
          <p:cNvSpPr txBox="1"/>
          <p:nvPr/>
        </p:nvSpPr>
        <p:spPr>
          <a:xfrm>
            <a:off x="4712066" y="9737377"/>
            <a:ext cx="7069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https://www.calibraint.com/blog/beginners-guide-to-diffusion-models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D8EC2CB-4361-98AA-2ABB-B3BD55BEFB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14718" y="5720867"/>
            <a:ext cx="10366142" cy="392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819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749</Words>
  <Application>Microsoft Office PowerPoint</Application>
  <PresentationFormat>Custom</PresentationFormat>
  <Paragraphs>136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Lexend SemiBold</vt:lpstr>
      <vt:lpstr>Courier New</vt:lpstr>
      <vt:lpstr>Norwester</vt:lpstr>
      <vt:lpstr>Canva Sans Italics</vt:lpstr>
      <vt:lpstr>Inter Bold</vt:lpstr>
      <vt:lpstr>Cambria Math</vt:lpstr>
      <vt:lpstr>Arial</vt:lpstr>
      <vt:lpstr>Sansita</vt:lpstr>
      <vt:lpstr>Anton</vt:lpstr>
      <vt:lpstr>Calibri</vt:lpstr>
      <vt:lpstr>Antonio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Raymond Confidence</dc:creator>
  <cp:lastModifiedBy>AI Moses</cp:lastModifiedBy>
  <cp:revision>38</cp:revision>
  <dcterms:created xsi:type="dcterms:W3CDTF">2006-08-16T00:00:00Z</dcterms:created>
  <dcterms:modified xsi:type="dcterms:W3CDTF">2025-04-25T09:32:13Z</dcterms:modified>
</cp:coreProperties>
</file>